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0" r:id="rId1"/>
  </p:sldMasterIdLst>
  <p:notesMasterIdLst>
    <p:notesMasterId r:id="rId24"/>
  </p:notesMasterIdLst>
  <p:sldIdLst>
    <p:sldId id="280" r:id="rId2"/>
    <p:sldId id="283" r:id="rId3"/>
    <p:sldId id="285" r:id="rId4"/>
    <p:sldId id="284" r:id="rId5"/>
    <p:sldId id="289" r:id="rId6"/>
    <p:sldId id="301" r:id="rId7"/>
    <p:sldId id="286" r:id="rId8"/>
    <p:sldId id="256" r:id="rId9"/>
    <p:sldId id="290" r:id="rId10"/>
    <p:sldId id="291" r:id="rId11"/>
    <p:sldId id="297" r:id="rId12"/>
    <p:sldId id="303" r:id="rId13"/>
    <p:sldId id="264" r:id="rId14"/>
    <p:sldId id="265" r:id="rId15"/>
    <p:sldId id="267" r:id="rId16"/>
    <p:sldId id="292" r:id="rId17"/>
    <p:sldId id="293" r:id="rId18"/>
    <p:sldId id="294" r:id="rId19"/>
    <p:sldId id="295" r:id="rId20"/>
    <p:sldId id="277" r:id="rId21"/>
    <p:sldId id="278" r:id="rId22"/>
    <p:sldId id="302" r:id="rId23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8080"/>
    <a:srgbClr val="404040"/>
    <a:srgbClr val="7030A0"/>
    <a:srgbClr val="385D8A"/>
    <a:srgbClr val="59979D"/>
    <a:srgbClr val="9DD35B"/>
    <a:srgbClr val="73676A"/>
    <a:srgbClr val="C14F5A"/>
    <a:srgbClr val="BFB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8" autoAdjust="0"/>
    <p:restoredTop sz="89583" autoAdjust="0"/>
  </p:normalViewPr>
  <p:slideViewPr>
    <p:cSldViewPr snapToGrid="0" snapToObjects="1">
      <p:cViewPr varScale="1">
        <p:scale>
          <a:sx n="75" d="100"/>
          <a:sy n="75" d="100"/>
        </p:scale>
        <p:origin x="1589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ague\Dropbox\Listes%20et%20chiffres\Statistiques_Promotion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CH"/>
              <a:t>Par canton</a:t>
            </a:r>
            <a:r>
              <a:rPr lang="fr-CH" baseline="0"/>
              <a:t> - Global</a:t>
            </a:r>
            <a:endParaRPr lang="fr-CH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Résumé!$B$78:$N$78</c:f>
              <c:strCache>
                <c:ptCount val="13"/>
                <c:pt idx="0">
                  <c:v>NE</c:v>
                </c:pt>
                <c:pt idx="1">
                  <c:v>VD</c:v>
                </c:pt>
                <c:pt idx="2">
                  <c:v>GE</c:v>
                </c:pt>
                <c:pt idx="3">
                  <c:v>VS</c:v>
                </c:pt>
                <c:pt idx="4">
                  <c:v>BE</c:v>
                </c:pt>
                <c:pt idx="5">
                  <c:v>FRI</c:v>
                </c:pt>
                <c:pt idx="6">
                  <c:v>JU</c:v>
                </c:pt>
                <c:pt idx="7">
                  <c:v>BL</c:v>
                </c:pt>
                <c:pt idx="8">
                  <c:v>BI</c:v>
                </c:pt>
                <c:pt idx="9">
                  <c:v>TI</c:v>
                </c:pt>
                <c:pt idx="10">
                  <c:v>AG</c:v>
                </c:pt>
                <c:pt idx="11">
                  <c:v>ZH</c:v>
                </c:pt>
                <c:pt idx="12">
                  <c:v>France</c:v>
                </c:pt>
              </c:strCache>
            </c:strRef>
          </c:cat>
          <c:val>
            <c:numRef>
              <c:f>Résumé!$B$79:$N$79</c:f>
              <c:numCache>
                <c:formatCode>General</c:formatCode>
                <c:ptCount val="13"/>
                <c:pt idx="0">
                  <c:v>9</c:v>
                </c:pt>
                <c:pt idx="1">
                  <c:v>138</c:v>
                </c:pt>
                <c:pt idx="2">
                  <c:v>125</c:v>
                </c:pt>
                <c:pt idx="3">
                  <c:v>19</c:v>
                </c:pt>
                <c:pt idx="4">
                  <c:v>10</c:v>
                </c:pt>
                <c:pt idx="5">
                  <c:v>17</c:v>
                </c:pt>
                <c:pt idx="6">
                  <c:v>1</c:v>
                </c:pt>
                <c:pt idx="7">
                  <c:v>1</c:v>
                </c:pt>
                <c:pt idx="8">
                  <c:v>3</c:v>
                </c:pt>
                <c:pt idx="9">
                  <c:v>2</c:v>
                </c:pt>
                <c:pt idx="10">
                  <c:v>1</c:v>
                </c:pt>
                <c:pt idx="11">
                  <c:v>1</c:v>
                </c:pt>
                <c:pt idx="12">
                  <c:v>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882-46A3-B8F4-DC86AFEA23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08939552"/>
        <c:axId val="308940112"/>
      </c:lineChart>
      <c:catAx>
        <c:axId val="308939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8940112"/>
        <c:crosses val="autoZero"/>
        <c:auto val="1"/>
        <c:lblAlgn val="ctr"/>
        <c:lblOffset val="100"/>
        <c:noMultiLvlLbl val="0"/>
      </c:catAx>
      <c:valAx>
        <c:axId val="3089401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89395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4637B3A-F31C-45CE-AB17-6F55998F9CC2}" type="doc">
      <dgm:prSet loTypeId="urn:microsoft.com/office/officeart/2005/8/layout/cycle4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CH"/>
        </a:p>
      </dgm:t>
    </dgm:pt>
    <dgm:pt modelId="{4F16F4EA-73F0-40AF-9695-DE3ABBC3DFBC}">
      <dgm:prSet phldrT="[Texte]"/>
      <dgm:spPr>
        <a:solidFill>
          <a:srgbClr val="385D8A"/>
        </a:solidFill>
      </dgm:spPr>
      <dgm:t>
        <a:bodyPr/>
        <a:lstStyle/>
        <a:p>
          <a:r>
            <a:rPr lang="fr-CH" b="1" dirty="0" smtClean="0">
              <a:solidFill>
                <a:schemeClr val="bg1"/>
              </a:solidFill>
            </a:rPr>
            <a:t>Fonctions RH</a:t>
          </a:r>
          <a:endParaRPr lang="fr-CH" b="1" dirty="0">
            <a:solidFill>
              <a:schemeClr val="bg1"/>
            </a:solidFill>
          </a:endParaRPr>
        </a:p>
      </dgm:t>
    </dgm:pt>
    <dgm:pt modelId="{00904A5C-2228-4FA8-85DD-9D8432336B6D}" type="parTrans" cxnId="{72927702-FF47-4AEF-B7D1-163046C11C82}">
      <dgm:prSet/>
      <dgm:spPr/>
      <dgm:t>
        <a:bodyPr/>
        <a:lstStyle/>
        <a:p>
          <a:endParaRPr lang="fr-CH"/>
        </a:p>
      </dgm:t>
    </dgm:pt>
    <dgm:pt modelId="{68B8E90F-CC39-4B53-B4E6-3382AD92200E}" type="sibTrans" cxnId="{72927702-FF47-4AEF-B7D1-163046C11C82}">
      <dgm:prSet/>
      <dgm:spPr/>
      <dgm:t>
        <a:bodyPr/>
        <a:lstStyle/>
        <a:p>
          <a:endParaRPr lang="fr-CH"/>
        </a:p>
      </dgm:t>
    </dgm:pt>
    <dgm:pt modelId="{3230F2BA-BA09-41CA-B7EE-2648559BAB2E}">
      <dgm:prSet phldrT="[Texte]" custT="1"/>
      <dgm:spPr/>
      <dgm:t>
        <a:bodyPr/>
        <a:lstStyle/>
        <a:p>
          <a:r>
            <a:rPr lang="fr-CH" sz="1600" b="1" dirty="0" smtClean="0">
              <a:solidFill>
                <a:schemeClr val="bg1">
                  <a:lumMod val="50000"/>
                </a:schemeClr>
              </a:solidFill>
            </a:rPr>
            <a:t>Business Partners ;</a:t>
          </a:r>
          <a:endParaRPr lang="fr-CH" sz="1600" b="1" dirty="0">
            <a:solidFill>
              <a:schemeClr val="bg1">
                <a:lumMod val="50000"/>
              </a:schemeClr>
            </a:solidFill>
          </a:endParaRPr>
        </a:p>
      </dgm:t>
    </dgm:pt>
    <dgm:pt modelId="{AC791630-1E3F-4AF2-A1B1-A8E32144F5BF}" type="parTrans" cxnId="{6596BCA3-C273-4990-9B1B-C678A8E766C0}">
      <dgm:prSet/>
      <dgm:spPr/>
      <dgm:t>
        <a:bodyPr/>
        <a:lstStyle/>
        <a:p>
          <a:endParaRPr lang="fr-CH"/>
        </a:p>
      </dgm:t>
    </dgm:pt>
    <dgm:pt modelId="{20A8B13E-F3CF-42E0-9C18-CEDC6513FF60}" type="sibTrans" cxnId="{6596BCA3-C273-4990-9B1B-C678A8E766C0}">
      <dgm:prSet/>
      <dgm:spPr/>
      <dgm:t>
        <a:bodyPr/>
        <a:lstStyle/>
        <a:p>
          <a:endParaRPr lang="fr-CH"/>
        </a:p>
      </dgm:t>
    </dgm:pt>
    <dgm:pt modelId="{81FD7FE1-34F8-457C-B845-2769237FBD46}">
      <dgm:prSet phldrT="[Texte]"/>
      <dgm:spPr>
        <a:solidFill>
          <a:srgbClr val="385D8A"/>
        </a:solidFill>
      </dgm:spPr>
      <dgm:t>
        <a:bodyPr/>
        <a:lstStyle/>
        <a:p>
          <a:r>
            <a:rPr lang="fr-CH" b="1" dirty="0" smtClean="0">
              <a:solidFill>
                <a:schemeClr val="bg1"/>
              </a:solidFill>
            </a:rPr>
            <a:t>Leaders et managers</a:t>
          </a:r>
          <a:endParaRPr lang="fr-CH" b="1" dirty="0">
            <a:solidFill>
              <a:schemeClr val="bg1"/>
            </a:solidFill>
          </a:endParaRPr>
        </a:p>
      </dgm:t>
    </dgm:pt>
    <dgm:pt modelId="{491B9893-05CD-4E27-A7A1-A6832D99FD29}" type="parTrans" cxnId="{C4F5C23B-30FA-410A-ABA9-A2E0B583AF9A}">
      <dgm:prSet/>
      <dgm:spPr/>
      <dgm:t>
        <a:bodyPr/>
        <a:lstStyle/>
        <a:p>
          <a:endParaRPr lang="fr-CH"/>
        </a:p>
      </dgm:t>
    </dgm:pt>
    <dgm:pt modelId="{F845521D-AF5A-4208-BF00-2AEC0E9F10FE}" type="sibTrans" cxnId="{C4F5C23B-30FA-410A-ABA9-A2E0B583AF9A}">
      <dgm:prSet/>
      <dgm:spPr/>
      <dgm:t>
        <a:bodyPr/>
        <a:lstStyle/>
        <a:p>
          <a:endParaRPr lang="fr-CH"/>
        </a:p>
      </dgm:t>
    </dgm:pt>
    <dgm:pt modelId="{498A32EB-DF77-41D0-B254-6D131D27BB88}">
      <dgm:prSet phldrT="[Texte]"/>
      <dgm:spPr>
        <a:solidFill>
          <a:srgbClr val="385D8A"/>
        </a:solidFill>
      </dgm:spPr>
      <dgm:t>
        <a:bodyPr/>
        <a:lstStyle/>
        <a:p>
          <a:pPr algn="l"/>
          <a:r>
            <a:rPr lang="fr-CH" b="1" dirty="0" smtClean="0">
              <a:solidFill>
                <a:schemeClr val="bg1"/>
              </a:solidFill>
            </a:rPr>
            <a:t>Indépendants et autres</a:t>
          </a:r>
          <a:endParaRPr lang="fr-CH" b="1" dirty="0">
            <a:solidFill>
              <a:schemeClr val="bg1"/>
            </a:solidFill>
          </a:endParaRPr>
        </a:p>
      </dgm:t>
    </dgm:pt>
    <dgm:pt modelId="{DD727786-4251-435C-9D0B-9E0D5DEACC41}" type="parTrans" cxnId="{685046B5-1C34-41C5-BE84-5772D1325F5C}">
      <dgm:prSet/>
      <dgm:spPr/>
      <dgm:t>
        <a:bodyPr/>
        <a:lstStyle/>
        <a:p>
          <a:endParaRPr lang="fr-CH"/>
        </a:p>
      </dgm:t>
    </dgm:pt>
    <dgm:pt modelId="{A5C4298E-3DD7-4431-8D4B-B4A3E4CD426C}" type="sibTrans" cxnId="{685046B5-1C34-41C5-BE84-5772D1325F5C}">
      <dgm:prSet/>
      <dgm:spPr/>
      <dgm:t>
        <a:bodyPr/>
        <a:lstStyle/>
        <a:p>
          <a:endParaRPr lang="fr-CH"/>
        </a:p>
      </dgm:t>
    </dgm:pt>
    <dgm:pt modelId="{98E24F83-5B88-4FCA-ACF6-4CAD87873206}">
      <dgm:prSet phldrT="[Texte]" custT="1"/>
      <dgm:spPr/>
      <dgm:t>
        <a:bodyPr/>
        <a:lstStyle/>
        <a:p>
          <a:r>
            <a:rPr lang="fr-CH" sz="1600" b="1" dirty="0" smtClean="0">
              <a:solidFill>
                <a:schemeClr val="bg1">
                  <a:lumMod val="50000"/>
                </a:schemeClr>
              </a:solidFill>
            </a:rPr>
            <a:t>Consultants ;</a:t>
          </a:r>
          <a:endParaRPr lang="fr-CH" sz="1600" b="1" dirty="0">
            <a:solidFill>
              <a:schemeClr val="bg1">
                <a:lumMod val="50000"/>
              </a:schemeClr>
            </a:solidFill>
          </a:endParaRPr>
        </a:p>
      </dgm:t>
    </dgm:pt>
    <dgm:pt modelId="{E1EA8959-DDBD-4E3B-8BCB-4D2712D2EF79}" type="parTrans" cxnId="{175D8814-BC6F-430C-B645-F3108B2CDA37}">
      <dgm:prSet/>
      <dgm:spPr/>
      <dgm:t>
        <a:bodyPr/>
        <a:lstStyle/>
        <a:p>
          <a:endParaRPr lang="fr-CH"/>
        </a:p>
      </dgm:t>
    </dgm:pt>
    <dgm:pt modelId="{27FA2CD1-EEFF-4459-A4D3-5FD0761EC0CD}" type="sibTrans" cxnId="{175D8814-BC6F-430C-B645-F3108B2CDA37}">
      <dgm:prSet/>
      <dgm:spPr/>
      <dgm:t>
        <a:bodyPr/>
        <a:lstStyle/>
        <a:p>
          <a:endParaRPr lang="fr-CH"/>
        </a:p>
      </dgm:t>
    </dgm:pt>
    <dgm:pt modelId="{2D9C7FE4-9DAD-489F-95B3-4294AE865CBB}">
      <dgm:prSet phldrT="[Texte]"/>
      <dgm:spPr>
        <a:solidFill>
          <a:srgbClr val="385D8A"/>
        </a:solidFill>
      </dgm:spPr>
      <dgm:t>
        <a:bodyPr/>
        <a:lstStyle/>
        <a:p>
          <a:pPr algn="l">
            <a:spcBef>
              <a:spcPts val="600"/>
            </a:spcBef>
          </a:pPr>
          <a:r>
            <a:rPr lang="fr-CH" b="1" dirty="0" smtClean="0">
              <a:solidFill>
                <a:schemeClr val="bg1"/>
              </a:solidFill>
            </a:rPr>
            <a:t>Conseillers et Psychologues en </a:t>
          </a:r>
        </a:p>
        <a:p>
          <a:pPr algn="l">
            <a:spcBef>
              <a:spcPct val="0"/>
            </a:spcBef>
          </a:pPr>
          <a:r>
            <a:rPr lang="fr-CH" b="1" dirty="0" smtClean="0">
              <a:solidFill>
                <a:schemeClr val="bg1"/>
              </a:solidFill>
            </a:rPr>
            <a:t>orientation</a:t>
          </a:r>
          <a:endParaRPr lang="fr-CH" b="1" dirty="0">
            <a:solidFill>
              <a:schemeClr val="bg1"/>
            </a:solidFill>
          </a:endParaRPr>
        </a:p>
      </dgm:t>
    </dgm:pt>
    <dgm:pt modelId="{65A701D6-1AC3-4042-86B1-A8BD06CACDE9}" type="parTrans" cxnId="{B37F6893-EDC6-4FA9-9065-4BD35538DD89}">
      <dgm:prSet/>
      <dgm:spPr/>
      <dgm:t>
        <a:bodyPr/>
        <a:lstStyle/>
        <a:p>
          <a:endParaRPr lang="fr-CH"/>
        </a:p>
      </dgm:t>
    </dgm:pt>
    <dgm:pt modelId="{90AEB1EE-E12C-47F6-9240-9E0A1EA86727}" type="sibTrans" cxnId="{B37F6893-EDC6-4FA9-9065-4BD35538DD89}">
      <dgm:prSet/>
      <dgm:spPr/>
      <dgm:t>
        <a:bodyPr/>
        <a:lstStyle/>
        <a:p>
          <a:endParaRPr lang="fr-CH"/>
        </a:p>
      </dgm:t>
    </dgm:pt>
    <dgm:pt modelId="{40A7199F-DAA7-468A-8483-4404209397A9}">
      <dgm:prSet phldrT="[Texte]" custT="1"/>
      <dgm:spPr/>
      <dgm:t>
        <a:bodyPr/>
        <a:lstStyle/>
        <a:p>
          <a:r>
            <a:rPr lang="fr-CH" sz="1600" b="1" dirty="0" smtClean="0">
              <a:solidFill>
                <a:schemeClr val="bg1">
                  <a:lumMod val="50000"/>
                </a:schemeClr>
              </a:solidFill>
            </a:rPr>
            <a:t>Scolaires ;</a:t>
          </a:r>
          <a:endParaRPr lang="fr-CH" sz="1600" b="1" dirty="0">
            <a:solidFill>
              <a:schemeClr val="bg1">
                <a:lumMod val="50000"/>
              </a:schemeClr>
            </a:solidFill>
          </a:endParaRPr>
        </a:p>
      </dgm:t>
    </dgm:pt>
    <dgm:pt modelId="{198BBF1B-D66F-454B-A0EF-B3BAC60427B2}" type="parTrans" cxnId="{9CA018F5-77E2-43A6-AD7B-DBEE6B53D0E1}">
      <dgm:prSet/>
      <dgm:spPr/>
      <dgm:t>
        <a:bodyPr/>
        <a:lstStyle/>
        <a:p>
          <a:endParaRPr lang="fr-CH"/>
        </a:p>
      </dgm:t>
    </dgm:pt>
    <dgm:pt modelId="{93FA6C8A-00FF-4B01-AA6F-7A385ED606E8}" type="sibTrans" cxnId="{9CA018F5-77E2-43A6-AD7B-DBEE6B53D0E1}">
      <dgm:prSet/>
      <dgm:spPr/>
      <dgm:t>
        <a:bodyPr/>
        <a:lstStyle/>
        <a:p>
          <a:endParaRPr lang="fr-CH"/>
        </a:p>
      </dgm:t>
    </dgm:pt>
    <dgm:pt modelId="{61CCEE31-16D5-49D8-82FD-327BA8A5DBD3}">
      <dgm:prSet phldrT="[Texte]" custT="1"/>
      <dgm:spPr/>
      <dgm:t>
        <a:bodyPr/>
        <a:lstStyle/>
        <a:p>
          <a:r>
            <a:rPr lang="fr-CH" sz="1600" b="1" dirty="0" smtClean="0">
              <a:solidFill>
                <a:schemeClr val="bg1">
                  <a:lumMod val="50000"/>
                </a:schemeClr>
              </a:solidFill>
            </a:rPr>
            <a:t>Spéc. Recrutement ;</a:t>
          </a:r>
          <a:endParaRPr lang="fr-CH" sz="1600" b="1" dirty="0">
            <a:solidFill>
              <a:schemeClr val="bg1">
                <a:lumMod val="50000"/>
              </a:schemeClr>
            </a:solidFill>
          </a:endParaRPr>
        </a:p>
      </dgm:t>
    </dgm:pt>
    <dgm:pt modelId="{1CE730EF-90A6-4DE1-AE0B-7ADD77450D56}" type="parTrans" cxnId="{319DAF05-9747-49FE-8892-3F586FEDC092}">
      <dgm:prSet/>
      <dgm:spPr/>
      <dgm:t>
        <a:bodyPr/>
        <a:lstStyle/>
        <a:p>
          <a:endParaRPr lang="fr-CH"/>
        </a:p>
      </dgm:t>
    </dgm:pt>
    <dgm:pt modelId="{6CB551AB-F292-4008-BAE3-0857C7A97BAC}" type="sibTrans" cxnId="{319DAF05-9747-49FE-8892-3F586FEDC092}">
      <dgm:prSet/>
      <dgm:spPr/>
      <dgm:t>
        <a:bodyPr/>
        <a:lstStyle/>
        <a:p>
          <a:endParaRPr lang="fr-CH"/>
        </a:p>
      </dgm:t>
    </dgm:pt>
    <dgm:pt modelId="{D1CF633C-0799-4B7D-B858-BF3C131B7A12}">
      <dgm:prSet phldrT="[Texte]"/>
      <dgm:spPr/>
      <dgm:t>
        <a:bodyPr/>
        <a:lstStyle/>
        <a:p>
          <a:endParaRPr lang="fr-CH" sz="900" b="1" dirty="0"/>
        </a:p>
      </dgm:t>
    </dgm:pt>
    <dgm:pt modelId="{46215729-D701-4BF3-BE54-1FE840B4BEF4}" type="parTrans" cxnId="{9E4061E1-9793-479E-91C3-D48EB0D664B1}">
      <dgm:prSet/>
      <dgm:spPr/>
      <dgm:t>
        <a:bodyPr/>
        <a:lstStyle/>
        <a:p>
          <a:endParaRPr lang="fr-CH"/>
        </a:p>
      </dgm:t>
    </dgm:pt>
    <dgm:pt modelId="{99D3A02A-5D62-45DB-B8E6-6C8ADAFC8D98}" type="sibTrans" cxnId="{9E4061E1-9793-479E-91C3-D48EB0D664B1}">
      <dgm:prSet/>
      <dgm:spPr/>
      <dgm:t>
        <a:bodyPr/>
        <a:lstStyle/>
        <a:p>
          <a:endParaRPr lang="fr-CH"/>
        </a:p>
      </dgm:t>
    </dgm:pt>
    <dgm:pt modelId="{EB61BECA-FDC4-4A73-8B67-9014909C8C6D}">
      <dgm:prSet phldrT="[Texte]" custT="1"/>
      <dgm:spPr/>
      <dgm:t>
        <a:bodyPr/>
        <a:lstStyle/>
        <a:p>
          <a:r>
            <a:rPr lang="fr-CH" sz="1600" b="1" dirty="0" smtClean="0">
              <a:solidFill>
                <a:schemeClr val="bg1">
                  <a:lumMod val="50000"/>
                </a:schemeClr>
              </a:solidFill>
            </a:rPr>
            <a:t>DRH et membres de;</a:t>
          </a:r>
          <a:endParaRPr lang="fr-CH" sz="1600" b="1" dirty="0">
            <a:solidFill>
              <a:schemeClr val="bg1">
                <a:lumMod val="50000"/>
              </a:schemeClr>
            </a:solidFill>
          </a:endParaRPr>
        </a:p>
      </dgm:t>
    </dgm:pt>
    <dgm:pt modelId="{99F3EA16-BEC7-4D90-8F02-09893B469196}" type="parTrans" cxnId="{370DABA5-8E2B-476C-85E8-8ACD99A089CB}">
      <dgm:prSet/>
      <dgm:spPr/>
      <dgm:t>
        <a:bodyPr/>
        <a:lstStyle/>
        <a:p>
          <a:endParaRPr lang="fr-CH"/>
        </a:p>
      </dgm:t>
    </dgm:pt>
    <dgm:pt modelId="{68F8B1D1-B39F-4C53-B437-39E6DE6821A9}" type="sibTrans" cxnId="{370DABA5-8E2B-476C-85E8-8ACD99A089CB}">
      <dgm:prSet/>
      <dgm:spPr/>
      <dgm:t>
        <a:bodyPr/>
        <a:lstStyle/>
        <a:p>
          <a:endParaRPr lang="fr-CH"/>
        </a:p>
      </dgm:t>
    </dgm:pt>
    <dgm:pt modelId="{CBA77F55-629A-4E67-B23B-8F7904285C63}">
      <dgm:prSet phldrT="[Texte]" custT="1"/>
      <dgm:spPr/>
      <dgm:t>
        <a:bodyPr/>
        <a:lstStyle/>
        <a:p>
          <a:r>
            <a:rPr lang="fr-CH" sz="1600" b="1" dirty="0" smtClean="0">
              <a:solidFill>
                <a:schemeClr val="bg1">
                  <a:lumMod val="50000"/>
                </a:schemeClr>
              </a:solidFill>
            </a:rPr>
            <a:t>etc.</a:t>
          </a:r>
          <a:endParaRPr lang="fr-CH" sz="1600" b="1" dirty="0">
            <a:solidFill>
              <a:schemeClr val="bg1">
                <a:lumMod val="50000"/>
              </a:schemeClr>
            </a:solidFill>
          </a:endParaRPr>
        </a:p>
      </dgm:t>
    </dgm:pt>
    <dgm:pt modelId="{57EEF965-0070-4142-938E-63DA38AA8AF7}" type="parTrans" cxnId="{7FF59995-FB5C-4607-9A2E-7D3D14C9ACD4}">
      <dgm:prSet/>
      <dgm:spPr/>
      <dgm:t>
        <a:bodyPr/>
        <a:lstStyle/>
        <a:p>
          <a:endParaRPr lang="fr-CH"/>
        </a:p>
      </dgm:t>
    </dgm:pt>
    <dgm:pt modelId="{D9974409-77CB-4796-A566-51421C8F6602}" type="sibTrans" cxnId="{7FF59995-FB5C-4607-9A2E-7D3D14C9ACD4}">
      <dgm:prSet/>
      <dgm:spPr/>
      <dgm:t>
        <a:bodyPr/>
        <a:lstStyle/>
        <a:p>
          <a:endParaRPr lang="fr-CH"/>
        </a:p>
      </dgm:t>
    </dgm:pt>
    <dgm:pt modelId="{F8940084-A1E3-43B6-9E78-56AE0E912502}">
      <dgm:prSet phldrT="[Texte]" custT="1"/>
      <dgm:spPr/>
      <dgm:t>
        <a:bodyPr/>
        <a:lstStyle/>
        <a:p>
          <a:pPr marL="87313" indent="0"/>
          <a:r>
            <a:rPr lang="fr-CH" sz="1600" b="1" dirty="0" smtClean="0">
              <a:solidFill>
                <a:srgbClr val="808080"/>
              </a:solidFill>
            </a:rPr>
            <a:t>  Projets ;</a:t>
          </a:r>
          <a:endParaRPr lang="fr-CH" sz="1600" b="1" dirty="0">
            <a:solidFill>
              <a:srgbClr val="808080"/>
            </a:solidFill>
          </a:endParaRPr>
        </a:p>
      </dgm:t>
    </dgm:pt>
    <dgm:pt modelId="{63335E78-50FD-4831-B457-2B89D880CE63}" type="parTrans" cxnId="{941293A2-33EB-43C8-8379-AD7F858D88DF}">
      <dgm:prSet/>
      <dgm:spPr/>
      <dgm:t>
        <a:bodyPr/>
        <a:lstStyle/>
        <a:p>
          <a:endParaRPr lang="fr-CH"/>
        </a:p>
      </dgm:t>
    </dgm:pt>
    <dgm:pt modelId="{A15EC511-398D-43B0-94B6-AA091F1FA76D}" type="sibTrans" cxnId="{941293A2-33EB-43C8-8379-AD7F858D88DF}">
      <dgm:prSet/>
      <dgm:spPr/>
      <dgm:t>
        <a:bodyPr/>
        <a:lstStyle/>
        <a:p>
          <a:endParaRPr lang="fr-CH"/>
        </a:p>
      </dgm:t>
    </dgm:pt>
    <dgm:pt modelId="{025DB256-199C-4D81-BE96-86314480E2A6}">
      <dgm:prSet phldrT="[Texte]" custT="1"/>
      <dgm:spPr/>
      <dgm:t>
        <a:bodyPr/>
        <a:lstStyle/>
        <a:p>
          <a:pPr marL="87313" indent="0"/>
          <a:r>
            <a:rPr lang="fr-CH" sz="1600" b="1" dirty="0" smtClean="0">
              <a:solidFill>
                <a:srgbClr val="808080"/>
              </a:solidFill>
            </a:rPr>
            <a:t>  Privé/public ;</a:t>
          </a:r>
          <a:endParaRPr lang="fr-CH" sz="1600" b="1" dirty="0">
            <a:solidFill>
              <a:srgbClr val="808080"/>
            </a:solidFill>
          </a:endParaRPr>
        </a:p>
      </dgm:t>
    </dgm:pt>
    <dgm:pt modelId="{CC0E42FD-1E2F-4115-8A12-84209D473792}" type="parTrans" cxnId="{3EDBED0B-B7DE-42E2-ADFF-981A8058C8C4}">
      <dgm:prSet/>
      <dgm:spPr/>
      <dgm:t>
        <a:bodyPr/>
        <a:lstStyle/>
        <a:p>
          <a:endParaRPr lang="fr-CH"/>
        </a:p>
      </dgm:t>
    </dgm:pt>
    <dgm:pt modelId="{9C1F8AF1-BA4E-4D03-97D0-594311BACFA5}" type="sibTrans" cxnId="{3EDBED0B-B7DE-42E2-ADFF-981A8058C8C4}">
      <dgm:prSet/>
      <dgm:spPr/>
      <dgm:t>
        <a:bodyPr/>
        <a:lstStyle/>
        <a:p>
          <a:endParaRPr lang="fr-CH"/>
        </a:p>
      </dgm:t>
    </dgm:pt>
    <dgm:pt modelId="{D94434A0-CD8D-4E3B-BD8F-26CDE3BAC80A}">
      <dgm:prSet phldrT="[Texte]" custT="1"/>
      <dgm:spPr/>
      <dgm:t>
        <a:bodyPr/>
        <a:lstStyle/>
        <a:p>
          <a:pPr marL="87313" indent="0"/>
          <a:r>
            <a:rPr lang="fr-CH" sz="1600" b="1" dirty="0" smtClean="0">
              <a:solidFill>
                <a:srgbClr val="808080"/>
              </a:solidFill>
            </a:rPr>
            <a:t>  Associations ;</a:t>
          </a:r>
          <a:endParaRPr lang="fr-CH" sz="1600" b="1" dirty="0">
            <a:solidFill>
              <a:srgbClr val="808080"/>
            </a:solidFill>
          </a:endParaRPr>
        </a:p>
      </dgm:t>
    </dgm:pt>
    <dgm:pt modelId="{0119B207-B61D-44A9-87E4-23DEF7152826}" type="parTrans" cxnId="{E5B99CCF-4D33-4779-A7E5-B5FF4429B7DD}">
      <dgm:prSet/>
      <dgm:spPr/>
      <dgm:t>
        <a:bodyPr/>
        <a:lstStyle/>
        <a:p>
          <a:endParaRPr lang="fr-CH"/>
        </a:p>
      </dgm:t>
    </dgm:pt>
    <dgm:pt modelId="{8FD9421E-8E86-4158-81D0-CADCA41DF7C1}" type="sibTrans" cxnId="{E5B99CCF-4D33-4779-A7E5-B5FF4429B7DD}">
      <dgm:prSet/>
      <dgm:spPr/>
      <dgm:t>
        <a:bodyPr/>
        <a:lstStyle/>
        <a:p>
          <a:endParaRPr lang="fr-CH"/>
        </a:p>
      </dgm:t>
    </dgm:pt>
    <dgm:pt modelId="{DDDD2D4E-08FC-43D2-9824-79C743B17478}">
      <dgm:prSet phldrT="[Texte]" custT="1"/>
      <dgm:spPr/>
      <dgm:t>
        <a:bodyPr/>
        <a:lstStyle/>
        <a:p>
          <a:pPr marL="87313" indent="0"/>
          <a:r>
            <a:rPr lang="fr-CH" sz="1600" b="1" dirty="0" smtClean="0">
              <a:solidFill>
                <a:srgbClr val="808080"/>
              </a:solidFill>
            </a:rPr>
            <a:t>  etc.</a:t>
          </a:r>
          <a:endParaRPr lang="fr-CH" sz="1600" b="1" dirty="0">
            <a:solidFill>
              <a:srgbClr val="808080"/>
            </a:solidFill>
          </a:endParaRPr>
        </a:p>
      </dgm:t>
    </dgm:pt>
    <dgm:pt modelId="{1C4F1804-493E-4309-A6ED-1FC8EC5D9733}" type="parTrans" cxnId="{41369813-C85D-4DBB-8800-AFF1D393AE18}">
      <dgm:prSet/>
      <dgm:spPr/>
      <dgm:t>
        <a:bodyPr/>
        <a:lstStyle/>
        <a:p>
          <a:endParaRPr lang="fr-CH"/>
        </a:p>
      </dgm:t>
    </dgm:pt>
    <dgm:pt modelId="{2144215C-A7D4-4464-93F6-5DBFC719C8FD}" type="sibTrans" cxnId="{41369813-C85D-4DBB-8800-AFF1D393AE18}">
      <dgm:prSet/>
      <dgm:spPr/>
      <dgm:t>
        <a:bodyPr/>
        <a:lstStyle/>
        <a:p>
          <a:endParaRPr lang="fr-CH"/>
        </a:p>
      </dgm:t>
    </dgm:pt>
    <dgm:pt modelId="{A68D84C0-0F5A-406E-8E54-C27A4BB32EB8}">
      <dgm:prSet phldrT="[Texte]" custT="1"/>
      <dgm:spPr/>
      <dgm:t>
        <a:bodyPr/>
        <a:lstStyle/>
        <a:p>
          <a:r>
            <a:rPr lang="fr-CH" sz="1600" b="1" dirty="0" smtClean="0">
              <a:solidFill>
                <a:schemeClr val="bg1">
                  <a:lumMod val="50000"/>
                </a:schemeClr>
              </a:solidFill>
            </a:rPr>
            <a:t>Réinsertion ; </a:t>
          </a:r>
          <a:endParaRPr lang="fr-CH" sz="1600" b="1" dirty="0">
            <a:solidFill>
              <a:schemeClr val="bg1">
                <a:lumMod val="50000"/>
              </a:schemeClr>
            </a:solidFill>
          </a:endParaRPr>
        </a:p>
      </dgm:t>
    </dgm:pt>
    <dgm:pt modelId="{CE60F721-FA14-45B5-A71C-7E3815CCB4AA}" type="parTrans" cxnId="{C45351D5-48E4-4D53-96DC-1CD55C5A08E6}">
      <dgm:prSet/>
      <dgm:spPr/>
      <dgm:t>
        <a:bodyPr/>
        <a:lstStyle/>
        <a:p>
          <a:endParaRPr lang="fr-CH"/>
        </a:p>
      </dgm:t>
    </dgm:pt>
    <dgm:pt modelId="{F29EB8AF-CAE3-4969-B3DC-87360A6C7CE5}" type="sibTrans" cxnId="{C45351D5-48E4-4D53-96DC-1CD55C5A08E6}">
      <dgm:prSet/>
      <dgm:spPr/>
      <dgm:t>
        <a:bodyPr/>
        <a:lstStyle/>
        <a:p>
          <a:endParaRPr lang="fr-CH"/>
        </a:p>
      </dgm:t>
    </dgm:pt>
    <dgm:pt modelId="{6AA05B5F-1E59-4DBB-9D47-97B4B4939CCD}">
      <dgm:prSet phldrT="[Texte]" custT="1"/>
      <dgm:spPr/>
      <dgm:t>
        <a:bodyPr/>
        <a:lstStyle/>
        <a:p>
          <a:r>
            <a:rPr lang="fr-CH" sz="1600" b="1" dirty="0" smtClean="0">
              <a:solidFill>
                <a:schemeClr val="bg1">
                  <a:lumMod val="50000"/>
                </a:schemeClr>
              </a:solidFill>
            </a:rPr>
            <a:t>Accompagnement ;</a:t>
          </a:r>
          <a:endParaRPr lang="fr-CH" sz="1600" b="1" dirty="0">
            <a:solidFill>
              <a:schemeClr val="bg1">
                <a:lumMod val="50000"/>
              </a:schemeClr>
            </a:solidFill>
          </a:endParaRPr>
        </a:p>
      </dgm:t>
    </dgm:pt>
    <dgm:pt modelId="{CCA9383B-1367-4804-A0EE-C4CCF8CC5C3F}" type="parTrans" cxnId="{74096500-297B-4F6F-8364-5553803530E6}">
      <dgm:prSet/>
      <dgm:spPr/>
      <dgm:t>
        <a:bodyPr/>
        <a:lstStyle/>
        <a:p>
          <a:endParaRPr lang="fr-CH"/>
        </a:p>
      </dgm:t>
    </dgm:pt>
    <dgm:pt modelId="{9D319B27-CA28-46D0-9684-44DB7C984C25}" type="sibTrans" cxnId="{74096500-297B-4F6F-8364-5553803530E6}">
      <dgm:prSet/>
      <dgm:spPr/>
      <dgm:t>
        <a:bodyPr/>
        <a:lstStyle/>
        <a:p>
          <a:endParaRPr lang="fr-CH"/>
        </a:p>
      </dgm:t>
    </dgm:pt>
    <dgm:pt modelId="{E14E6388-D8D6-44FF-961C-D3AD4F9CFDCF}">
      <dgm:prSet phldrT="[Texte]"/>
      <dgm:spPr/>
      <dgm:t>
        <a:bodyPr/>
        <a:lstStyle/>
        <a:p>
          <a:endParaRPr lang="fr-CH" sz="1100" b="1" dirty="0"/>
        </a:p>
      </dgm:t>
    </dgm:pt>
    <dgm:pt modelId="{B42CF271-B430-4084-86C0-B24DBF9B8332}" type="parTrans" cxnId="{84D53936-8270-4EBC-A612-98F6A14C27A8}">
      <dgm:prSet/>
      <dgm:spPr/>
      <dgm:t>
        <a:bodyPr/>
        <a:lstStyle/>
        <a:p>
          <a:endParaRPr lang="fr-CH"/>
        </a:p>
      </dgm:t>
    </dgm:pt>
    <dgm:pt modelId="{BDCA1708-2BE7-4FC7-9322-F2E594D9FFD4}" type="sibTrans" cxnId="{84D53936-8270-4EBC-A612-98F6A14C27A8}">
      <dgm:prSet/>
      <dgm:spPr/>
      <dgm:t>
        <a:bodyPr/>
        <a:lstStyle/>
        <a:p>
          <a:endParaRPr lang="fr-CH"/>
        </a:p>
      </dgm:t>
    </dgm:pt>
    <dgm:pt modelId="{1005EA06-7358-4481-BB64-CC2E8A24DD0F}">
      <dgm:prSet phldrT="[Texte]" custT="1"/>
      <dgm:spPr/>
      <dgm:t>
        <a:bodyPr/>
        <a:lstStyle/>
        <a:p>
          <a:r>
            <a:rPr lang="fr-CH" sz="1600" b="1" dirty="0" err="1" smtClean="0">
              <a:solidFill>
                <a:schemeClr val="bg1">
                  <a:lumMod val="50000"/>
                </a:schemeClr>
              </a:solidFill>
            </a:rPr>
            <a:t>Coachs</a:t>
          </a:r>
          <a:r>
            <a:rPr lang="fr-CH" sz="1600" b="1" dirty="0" smtClean="0">
              <a:solidFill>
                <a:schemeClr val="bg1">
                  <a:lumMod val="50000"/>
                </a:schemeClr>
              </a:solidFill>
            </a:rPr>
            <a:t> ;</a:t>
          </a:r>
          <a:endParaRPr lang="fr-CH" sz="1600" b="1" dirty="0">
            <a:solidFill>
              <a:schemeClr val="bg1">
                <a:lumMod val="50000"/>
              </a:schemeClr>
            </a:solidFill>
          </a:endParaRPr>
        </a:p>
      </dgm:t>
    </dgm:pt>
    <dgm:pt modelId="{12AB4FD1-A5F3-4D5D-88A0-EACA70ABC780}" type="parTrans" cxnId="{8009037F-FEEE-4300-A9E3-B3972D772BAF}">
      <dgm:prSet/>
      <dgm:spPr/>
      <dgm:t>
        <a:bodyPr/>
        <a:lstStyle/>
        <a:p>
          <a:endParaRPr lang="fr-CH"/>
        </a:p>
      </dgm:t>
    </dgm:pt>
    <dgm:pt modelId="{6A449243-8173-4DCB-8D9E-3789A6D19218}" type="sibTrans" cxnId="{8009037F-FEEE-4300-A9E3-B3972D772BAF}">
      <dgm:prSet/>
      <dgm:spPr/>
      <dgm:t>
        <a:bodyPr/>
        <a:lstStyle/>
        <a:p>
          <a:endParaRPr lang="fr-CH"/>
        </a:p>
      </dgm:t>
    </dgm:pt>
    <dgm:pt modelId="{0F5FCE94-07D4-4A74-9DFC-5B1DD52F728D}">
      <dgm:prSet phldrT="[Texte]" custT="1"/>
      <dgm:spPr/>
      <dgm:t>
        <a:bodyPr/>
        <a:lstStyle/>
        <a:p>
          <a:r>
            <a:rPr lang="fr-CH" sz="1600" b="1" dirty="0" smtClean="0">
              <a:solidFill>
                <a:schemeClr val="bg1">
                  <a:lumMod val="50000"/>
                </a:schemeClr>
              </a:solidFill>
            </a:rPr>
            <a:t>Conseillers ;</a:t>
          </a:r>
          <a:endParaRPr lang="fr-CH" sz="1600" b="1" dirty="0">
            <a:solidFill>
              <a:schemeClr val="bg1">
                <a:lumMod val="50000"/>
              </a:schemeClr>
            </a:solidFill>
          </a:endParaRPr>
        </a:p>
      </dgm:t>
    </dgm:pt>
    <dgm:pt modelId="{6D956BB9-5E5B-473D-9BBB-E63311F651C6}" type="parTrans" cxnId="{42AE479F-B528-4F04-9248-88A3C75AC0C7}">
      <dgm:prSet/>
      <dgm:spPr/>
      <dgm:t>
        <a:bodyPr/>
        <a:lstStyle/>
        <a:p>
          <a:endParaRPr lang="fr-CH"/>
        </a:p>
      </dgm:t>
    </dgm:pt>
    <dgm:pt modelId="{D64E0AF7-213A-4CFB-9C8A-1702E9EA5B5E}" type="sibTrans" cxnId="{42AE479F-B528-4F04-9248-88A3C75AC0C7}">
      <dgm:prSet/>
      <dgm:spPr/>
      <dgm:t>
        <a:bodyPr/>
        <a:lstStyle/>
        <a:p>
          <a:endParaRPr lang="fr-CH"/>
        </a:p>
      </dgm:t>
    </dgm:pt>
    <dgm:pt modelId="{63C4F667-FD45-4342-879B-177B7F9113C3}">
      <dgm:prSet phldrT="[Texte]" custT="1"/>
      <dgm:spPr/>
      <dgm:t>
        <a:bodyPr/>
        <a:lstStyle/>
        <a:p>
          <a:r>
            <a:rPr lang="fr-CH" sz="1600" b="1" dirty="0" smtClean="0">
              <a:solidFill>
                <a:schemeClr val="bg1">
                  <a:lumMod val="50000"/>
                </a:schemeClr>
              </a:solidFill>
            </a:rPr>
            <a:t>Audits;</a:t>
          </a:r>
          <a:endParaRPr lang="fr-CH" sz="1600" b="1" dirty="0">
            <a:solidFill>
              <a:schemeClr val="bg1">
                <a:lumMod val="50000"/>
              </a:schemeClr>
            </a:solidFill>
          </a:endParaRPr>
        </a:p>
      </dgm:t>
    </dgm:pt>
    <dgm:pt modelId="{5BA66B6F-187F-457F-912B-119564470E0F}" type="parTrans" cxnId="{02551F8E-D6A5-4ED9-9993-65B3AD73733A}">
      <dgm:prSet/>
      <dgm:spPr/>
      <dgm:t>
        <a:bodyPr/>
        <a:lstStyle/>
        <a:p>
          <a:endParaRPr lang="fr-CH"/>
        </a:p>
      </dgm:t>
    </dgm:pt>
    <dgm:pt modelId="{348976DC-5F5A-431D-8412-1E9276D715B7}" type="sibTrans" cxnId="{02551F8E-D6A5-4ED9-9993-65B3AD73733A}">
      <dgm:prSet/>
      <dgm:spPr/>
      <dgm:t>
        <a:bodyPr/>
        <a:lstStyle/>
        <a:p>
          <a:endParaRPr lang="fr-CH"/>
        </a:p>
      </dgm:t>
    </dgm:pt>
    <dgm:pt modelId="{CF94D972-9F1F-4D96-9F8A-B2F30DD02222}">
      <dgm:prSet phldrT="[Texte]" custT="1"/>
      <dgm:spPr/>
      <dgm:t>
        <a:bodyPr/>
        <a:lstStyle/>
        <a:p>
          <a:pPr marL="87313" indent="0"/>
          <a:r>
            <a:rPr lang="fr-CH" sz="1600" b="1" dirty="0" smtClean="0">
              <a:solidFill>
                <a:srgbClr val="808080"/>
              </a:solidFill>
            </a:rPr>
            <a:t>  Structures et équipes ;</a:t>
          </a:r>
          <a:endParaRPr lang="fr-CH" sz="1600" b="1" dirty="0">
            <a:solidFill>
              <a:srgbClr val="808080"/>
            </a:solidFill>
          </a:endParaRPr>
        </a:p>
      </dgm:t>
    </dgm:pt>
    <dgm:pt modelId="{8CE7AAB0-82D9-4127-9230-499B1920131B}" type="parTrans" cxnId="{25A33257-412F-4E74-9D13-549C64FE6846}">
      <dgm:prSet/>
      <dgm:spPr/>
      <dgm:t>
        <a:bodyPr/>
        <a:lstStyle/>
        <a:p>
          <a:endParaRPr lang="fr-CH"/>
        </a:p>
      </dgm:t>
    </dgm:pt>
    <dgm:pt modelId="{8D44730E-7CBE-4193-8012-78C61A2E5F63}" type="sibTrans" cxnId="{25A33257-412F-4E74-9D13-549C64FE6846}">
      <dgm:prSet/>
      <dgm:spPr/>
      <dgm:t>
        <a:bodyPr/>
        <a:lstStyle/>
        <a:p>
          <a:endParaRPr lang="fr-CH"/>
        </a:p>
      </dgm:t>
    </dgm:pt>
    <dgm:pt modelId="{AFA142F1-88D5-4257-8803-3F6A67EF8E4B}">
      <dgm:prSet phldrT="[Texte]" custT="1"/>
      <dgm:spPr/>
      <dgm:t>
        <a:bodyPr/>
        <a:lstStyle/>
        <a:p>
          <a:r>
            <a:rPr lang="fr-CH" sz="1600" b="1" dirty="0" smtClean="0">
              <a:solidFill>
                <a:schemeClr val="bg1">
                  <a:lumMod val="50000"/>
                </a:schemeClr>
              </a:solidFill>
            </a:rPr>
            <a:t>etc.</a:t>
          </a:r>
          <a:endParaRPr lang="fr-CH" sz="1600" b="1" dirty="0">
            <a:solidFill>
              <a:schemeClr val="bg1">
                <a:lumMod val="50000"/>
              </a:schemeClr>
            </a:solidFill>
          </a:endParaRPr>
        </a:p>
      </dgm:t>
    </dgm:pt>
    <dgm:pt modelId="{31A3828C-890E-42FE-8A8B-F0D280D3D4CD}" type="parTrans" cxnId="{6CA41139-D0A3-4283-8647-C093FAA528D1}">
      <dgm:prSet/>
      <dgm:spPr/>
      <dgm:t>
        <a:bodyPr/>
        <a:lstStyle/>
        <a:p>
          <a:endParaRPr lang="fr-CH"/>
        </a:p>
      </dgm:t>
    </dgm:pt>
    <dgm:pt modelId="{BCC22FAF-20AB-4276-A448-E3DDE86B66B0}" type="sibTrans" cxnId="{6CA41139-D0A3-4283-8647-C093FAA528D1}">
      <dgm:prSet/>
      <dgm:spPr/>
      <dgm:t>
        <a:bodyPr/>
        <a:lstStyle/>
        <a:p>
          <a:endParaRPr lang="fr-CH"/>
        </a:p>
      </dgm:t>
    </dgm:pt>
    <dgm:pt modelId="{55D27A81-8586-41B8-AF32-98E4952170D5}">
      <dgm:prSet phldrT="[Texte]" custT="1"/>
      <dgm:spPr/>
      <dgm:t>
        <a:bodyPr/>
        <a:lstStyle/>
        <a:p>
          <a:r>
            <a:rPr lang="fr-CH" sz="1600" b="1" dirty="0" err="1" smtClean="0">
              <a:solidFill>
                <a:schemeClr val="bg1">
                  <a:lumMod val="50000"/>
                </a:schemeClr>
              </a:solidFill>
            </a:rPr>
            <a:t>Spéc</a:t>
          </a:r>
          <a:r>
            <a:rPr lang="fr-CH" sz="1600" b="1" dirty="0" smtClean="0">
              <a:solidFill>
                <a:schemeClr val="bg1">
                  <a:lumMod val="50000"/>
                </a:schemeClr>
              </a:solidFill>
            </a:rPr>
            <a:t>. L&amp;D, formateurs</a:t>
          </a:r>
          <a:endParaRPr lang="fr-CH" sz="1600" b="1" dirty="0">
            <a:solidFill>
              <a:schemeClr val="bg1">
                <a:lumMod val="50000"/>
              </a:schemeClr>
            </a:solidFill>
          </a:endParaRPr>
        </a:p>
      </dgm:t>
    </dgm:pt>
    <dgm:pt modelId="{B97AE431-E41F-46A9-BCAA-DD4F93A1C347}" type="parTrans" cxnId="{D7D782E3-4A57-4178-ACBF-772603E64F99}">
      <dgm:prSet/>
      <dgm:spPr/>
      <dgm:t>
        <a:bodyPr/>
        <a:lstStyle/>
        <a:p>
          <a:endParaRPr lang="fr-CH"/>
        </a:p>
      </dgm:t>
    </dgm:pt>
    <dgm:pt modelId="{E014691E-B265-4F1B-BE2C-1996893CC887}" type="sibTrans" cxnId="{D7D782E3-4A57-4178-ACBF-772603E64F99}">
      <dgm:prSet/>
      <dgm:spPr/>
      <dgm:t>
        <a:bodyPr/>
        <a:lstStyle/>
        <a:p>
          <a:endParaRPr lang="fr-CH"/>
        </a:p>
      </dgm:t>
    </dgm:pt>
    <dgm:pt modelId="{EEBD182C-7AB3-4BC1-B84C-31E35ADED04D}">
      <dgm:prSet phldrT="[Texte]" custT="1"/>
      <dgm:spPr/>
      <dgm:t>
        <a:bodyPr/>
        <a:lstStyle/>
        <a:p>
          <a:endParaRPr lang="fr-CH" sz="1600" b="1" dirty="0"/>
        </a:p>
      </dgm:t>
    </dgm:pt>
    <dgm:pt modelId="{2C697E16-037E-47FB-9D8A-F07E9616A298}" type="parTrans" cxnId="{28825880-87DA-40B4-9B64-28B4DAD7C548}">
      <dgm:prSet/>
      <dgm:spPr/>
      <dgm:t>
        <a:bodyPr/>
        <a:lstStyle/>
        <a:p>
          <a:endParaRPr lang="fr-CH"/>
        </a:p>
      </dgm:t>
    </dgm:pt>
    <dgm:pt modelId="{7BC09BB8-98E4-4585-B485-A878F0CCA318}" type="sibTrans" cxnId="{28825880-87DA-40B4-9B64-28B4DAD7C548}">
      <dgm:prSet/>
      <dgm:spPr/>
      <dgm:t>
        <a:bodyPr/>
        <a:lstStyle/>
        <a:p>
          <a:endParaRPr lang="fr-CH"/>
        </a:p>
      </dgm:t>
    </dgm:pt>
    <dgm:pt modelId="{41DABD08-87A1-415B-BE0A-C16CE402E44B}">
      <dgm:prSet phldrT="[Texte]" custT="1"/>
      <dgm:spPr/>
      <dgm:t>
        <a:bodyPr/>
        <a:lstStyle/>
        <a:p>
          <a:r>
            <a:rPr lang="fr-CH" sz="1600" b="1" dirty="0" smtClean="0">
              <a:solidFill>
                <a:schemeClr val="bg1">
                  <a:lumMod val="50000"/>
                </a:schemeClr>
              </a:solidFill>
            </a:rPr>
            <a:t> etc.</a:t>
          </a:r>
          <a:endParaRPr lang="fr-CH" sz="1600" b="1" dirty="0">
            <a:solidFill>
              <a:schemeClr val="bg1">
                <a:lumMod val="50000"/>
              </a:schemeClr>
            </a:solidFill>
          </a:endParaRPr>
        </a:p>
      </dgm:t>
    </dgm:pt>
    <dgm:pt modelId="{B79346A0-9D4A-47B8-81BC-FD14D8ABBECE}" type="parTrans" cxnId="{83AC4CF7-4B0D-4329-84F1-C1AE2A09BE56}">
      <dgm:prSet/>
      <dgm:spPr/>
      <dgm:t>
        <a:bodyPr/>
        <a:lstStyle/>
        <a:p>
          <a:endParaRPr lang="fr-CH"/>
        </a:p>
      </dgm:t>
    </dgm:pt>
    <dgm:pt modelId="{B7861611-AB59-4696-B260-50213B722BFD}" type="sibTrans" cxnId="{83AC4CF7-4B0D-4329-84F1-C1AE2A09BE56}">
      <dgm:prSet/>
      <dgm:spPr/>
      <dgm:t>
        <a:bodyPr/>
        <a:lstStyle/>
        <a:p>
          <a:endParaRPr lang="fr-CH"/>
        </a:p>
      </dgm:t>
    </dgm:pt>
    <dgm:pt modelId="{BE40D94C-520D-4CE3-8CB2-1F866C169CA9}" type="pres">
      <dgm:prSet presAssocID="{04637B3A-F31C-45CE-AB17-6F55998F9CC2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fr-CH"/>
        </a:p>
      </dgm:t>
    </dgm:pt>
    <dgm:pt modelId="{C1DA69A4-0923-4CA1-8D20-78A5A3A7BB1A}" type="pres">
      <dgm:prSet presAssocID="{04637B3A-F31C-45CE-AB17-6F55998F9CC2}" presName="children" presStyleCnt="0"/>
      <dgm:spPr/>
    </dgm:pt>
    <dgm:pt modelId="{8BE93977-43E2-4D3D-8533-A0FA627554F7}" type="pres">
      <dgm:prSet presAssocID="{04637B3A-F31C-45CE-AB17-6F55998F9CC2}" presName="child1group" presStyleCnt="0"/>
      <dgm:spPr/>
    </dgm:pt>
    <dgm:pt modelId="{873FBF67-2369-4AD9-B13D-A9EC1D0B54C9}" type="pres">
      <dgm:prSet presAssocID="{04637B3A-F31C-45CE-AB17-6F55998F9CC2}" presName="child1" presStyleLbl="bgAcc1" presStyleIdx="0" presStyleCnt="4" custScaleX="127290" custScaleY="130108" custLinFactNeighborX="-11364" custLinFactNeighborY="16740"/>
      <dgm:spPr/>
      <dgm:t>
        <a:bodyPr/>
        <a:lstStyle/>
        <a:p>
          <a:endParaRPr lang="fr-CH"/>
        </a:p>
      </dgm:t>
    </dgm:pt>
    <dgm:pt modelId="{0AA2897B-D396-4DDC-B7C3-2EACEA6EBA33}" type="pres">
      <dgm:prSet presAssocID="{04637B3A-F31C-45CE-AB17-6F55998F9CC2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fr-CH"/>
        </a:p>
      </dgm:t>
    </dgm:pt>
    <dgm:pt modelId="{56D0D204-0CCA-4EB9-94D0-E019FD6247DB}" type="pres">
      <dgm:prSet presAssocID="{04637B3A-F31C-45CE-AB17-6F55998F9CC2}" presName="child2group" presStyleCnt="0"/>
      <dgm:spPr/>
    </dgm:pt>
    <dgm:pt modelId="{CBC41C6F-951C-4735-BAED-F38F4112FD98}" type="pres">
      <dgm:prSet presAssocID="{04637B3A-F31C-45CE-AB17-6F55998F9CC2}" presName="child2" presStyleLbl="bgAcc1" presStyleIdx="1" presStyleCnt="4" custScaleX="144351" custLinFactNeighborX="19202" custLinFactNeighborY="1685"/>
      <dgm:spPr/>
      <dgm:t>
        <a:bodyPr/>
        <a:lstStyle/>
        <a:p>
          <a:endParaRPr lang="fr-CH"/>
        </a:p>
      </dgm:t>
    </dgm:pt>
    <dgm:pt modelId="{FB11BA5A-06FD-4044-836D-398B74015321}" type="pres">
      <dgm:prSet presAssocID="{04637B3A-F31C-45CE-AB17-6F55998F9CC2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fr-CH"/>
        </a:p>
      </dgm:t>
    </dgm:pt>
    <dgm:pt modelId="{5673FE9B-EE3B-4083-A199-EB547F272D89}" type="pres">
      <dgm:prSet presAssocID="{04637B3A-F31C-45CE-AB17-6F55998F9CC2}" presName="child3group" presStyleCnt="0"/>
      <dgm:spPr/>
    </dgm:pt>
    <dgm:pt modelId="{DCD360A7-8D08-4296-B40B-3D6AEF461AD8}" type="pres">
      <dgm:prSet presAssocID="{04637B3A-F31C-45CE-AB17-6F55998F9CC2}" presName="child3" presStyleLbl="bgAcc1" presStyleIdx="2" presStyleCnt="4" custScaleX="138743" custScaleY="140283" custLinFactNeighborX="22745" custLinFactNeighborY="-21222"/>
      <dgm:spPr/>
      <dgm:t>
        <a:bodyPr/>
        <a:lstStyle/>
        <a:p>
          <a:endParaRPr lang="fr-CH"/>
        </a:p>
      </dgm:t>
    </dgm:pt>
    <dgm:pt modelId="{3E75CF97-14AC-4F36-AF7D-97C29A8AA8F4}" type="pres">
      <dgm:prSet presAssocID="{04637B3A-F31C-45CE-AB17-6F55998F9CC2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fr-CH"/>
        </a:p>
      </dgm:t>
    </dgm:pt>
    <dgm:pt modelId="{50EAEA63-F413-405A-9561-60B8A9EEEDEF}" type="pres">
      <dgm:prSet presAssocID="{04637B3A-F31C-45CE-AB17-6F55998F9CC2}" presName="child4group" presStyleCnt="0"/>
      <dgm:spPr/>
    </dgm:pt>
    <dgm:pt modelId="{C95280DC-DCCF-43E7-B264-C36A2CA81B2F}" type="pres">
      <dgm:prSet presAssocID="{04637B3A-F31C-45CE-AB17-6F55998F9CC2}" presName="child4" presStyleLbl="bgAcc1" presStyleIdx="3" presStyleCnt="4" custScaleX="124132" custScaleY="143592" custLinFactNeighborX="-9819" custLinFactNeighborY="-11130"/>
      <dgm:spPr/>
      <dgm:t>
        <a:bodyPr/>
        <a:lstStyle/>
        <a:p>
          <a:endParaRPr lang="fr-CH"/>
        </a:p>
      </dgm:t>
    </dgm:pt>
    <dgm:pt modelId="{1B1FDEE9-A9C0-4421-94B4-028C2AAA7142}" type="pres">
      <dgm:prSet presAssocID="{04637B3A-F31C-45CE-AB17-6F55998F9CC2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fr-CH"/>
        </a:p>
      </dgm:t>
    </dgm:pt>
    <dgm:pt modelId="{6AEED045-7E73-4610-A509-17E14FD162E7}" type="pres">
      <dgm:prSet presAssocID="{04637B3A-F31C-45CE-AB17-6F55998F9CC2}" presName="childPlaceholder" presStyleCnt="0"/>
      <dgm:spPr/>
    </dgm:pt>
    <dgm:pt modelId="{D80FBD1E-2BA2-4B20-997E-FA760A361855}" type="pres">
      <dgm:prSet presAssocID="{04637B3A-F31C-45CE-AB17-6F55998F9CC2}" presName="circle" presStyleCnt="0"/>
      <dgm:spPr/>
    </dgm:pt>
    <dgm:pt modelId="{367F24FB-9632-4A94-AC40-4471B9E41EB2}" type="pres">
      <dgm:prSet presAssocID="{04637B3A-F31C-45CE-AB17-6F55998F9CC2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CH"/>
        </a:p>
      </dgm:t>
    </dgm:pt>
    <dgm:pt modelId="{E14C499E-C924-421D-803A-D2F2E752F87D}" type="pres">
      <dgm:prSet presAssocID="{04637B3A-F31C-45CE-AB17-6F55998F9CC2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CH"/>
        </a:p>
      </dgm:t>
    </dgm:pt>
    <dgm:pt modelId="{924353BD-73EB-4832-B7F6-B271EC8BB9F6}" type="pres">
      <dgm:prSet presAssocID="{04637B3A-F31C-45CE-AB17-6F55998F9CC2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CH"/>
        </a:p>
      </dgm:t>
    </dgm:pt>
    <dgm:pt modelId="{9FA1A4DD-A970-4CE0-AB86-1074DAA4A0BE}" type="pres">
      <dgm:prSet presAssocID="{04637B3A-F31C-45CE-AB17-6F55998F9CC2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fr-CH"/>
        </a:p>
      </dgm:t>
    </dgm:pt>
    <dgm:pt modelId="{5143D1D2-4453-4939-AACC-59C48C9455B8}" type="pres">
      <dgm:prSet presAssocID="{04637B3A-F31C-45CE-AB17-6F55998F9CC2}" presName="quadrantPlaceholder" presStyleCnt="0"/>
      <dgm:spPr/>
    </dgm:pt>
    <dgm:pt modelId="{AEFC9CC8-BFC5-4275-9B05-9918E57A0C39}" type="pres">
      <dgm:prSet presAssocID="{04637B3A-F31C-45CE-AB17-6F55998F9CC2}" presName="center1" presStyleLbl="fgShp" presStyleIdx="0" presStyleCnt="2" custLinFactNeighborY="10120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fr-CH"/>
        </a:p>
      </dgm:t>
    </dgm:pt>
    <dgm:pt modelId="{3E7A1B2C-EB91-42DE-B671-5BDCCE580409}" type="pres">
      <dgm:prSet presAssocID="{04637B3A-F31C-45CE-AB17-6F55998F9CC2}" presName="center2" presStyleLbl="fgShp" presStyleIdx="1" presStyleCnt="2" custLinFactNeighborY="-23749"/>
      <dgm:spPr/>
    </dgm:pt>
  </dgm:ptLst>
  <dgm:cxnLst>
    <dgm:cxn modelId="{2F0A4E82-ABD5-488E-9002-0B3A4FB29331}" type="presOf" srcId="{025DB256-199C-4D81-BE96-86314480E2A6}" destId="{CBC41C6F-951C-4735-BAED-F38F4112FD98}" srcOrd="0" destOrd="2" presId="urn:microsoft.com/office/officeart/2005/8/layout/cycle4"/>
    <dgm:cxn modelId="{D7D782E3-4A57-4178-ACBF-772603E64F99}" srcId="{498A32EB-DF77-41D0-B254-6D131D27BB88}" destId="{55D27A81-8586-41B8-AF32-98E4952170D5}" srcOrd="4" destOrd="0" parTransId="{B97AE431-E41F-46A9-BCAA-DD4F93A1C347}" sibTransId="{E014691E-B265-4F1B-BE2C-1996893CC887}"/>
    <dgm:cxn modelId="{42AE479F-B528-4F04-9248-88A3C75AC0C7}" srcId="{498A32EB-DF77-41D0-B254-6D131D27BB88}" destId="{0F5FCE94-07D4-4A74-9DFC-5B1DD52F728D}" srcOrd="2" destOrd="0" parTransId="{6D956BB9-5E5B-473D-9BBB-E63311F651C6}" sibTransId="{D64E0AF7-213A-4CFB-9C8A-1702E9EA5B5E}"/>
    <dgm:cxn modelId="{3EDBED0B-B7DE-42E2-ADFF-981A8058C8C4}" srcId="{81FD7FE1-34F8-457C-B845-2769237FBD46}" destId="{025DB256-199C-4D81-BE96-86314480E2A6}" srcOrd="2" destOrd="0" parTransId="{CC0E42FD-1E2F-4115-8A12-84209D473792}" sibTransId="{9C1F8AF1-BA4E-4D03-97D0-594311BACFA5}"/>
    <dgm:cxn modelId="{91D65A0D-BB7A-4855-B6B9-16B21458F190}" type="presOf" srcId="{D1CF633C-0799-4B7D-B858-BF3C131B7A12}" destId="{0AA2897B-D396-4DDC-B7C3-2EACEA6EBA33}" srcOrd="1" destOrd="5" presId="urn:microsoft.com/office/officeart/2005/8/layout/cycle4"/>
    <dgm:cxn modelId="{CEB5CBC1-2ADC-4368-B2AD-DC1BD46DDBE7}" type="presOf" srcId="{3230F2BA-BA09-41CA-B7EE-2648559BAB2E}" destId="{873FBF67-2369-4AD9-B13D-A9EC1D0B54C9}" srcOrd="0" destOrd="2" presId="urn:microsoft.com/office/officeart/2005/8/layout/cycle4"/>
    <dgm:cxn modelId="{319DAF05-9747-49FE-8892-3F586FEDC092}" srcId="{4F16F4EA-73F0-40AF-9695-DE3ABBC3DFBC}" destId="{61CCEE31-16D5-49D8-82FD-327BA8A5DBD3}" srcOrd="3" destOrd="0" parTransId="{1CE730EF-90A6-4DE1-AE0B-7ADD77450D56}" sibTransId="{6CB551AB-F292-4008-BAE3-0857C7A97BAC}"/>
    <dgm:cxn modelId="{7412131F-2912-4BF4-8E2B-CFE07130BDF6}" type="presOf" srcId="{D94434A0-CD8D-4E3B-BD8F-26CDE3BAC80A}" destId="{FB11BA5A-06FD-4044-836D-398B74015321}" srcOrd="1" destOrd="3" presId="urn:microsoft.com/office/officeart/2005/8/layout/cycle4"/>
    <dgm:cxn modelId="{D7DDF36B-A9D2-4F4A-88A8-EF1B48DEEC11}" type="presOf" srcId="{3230F2BA-BA09-41CA-B7EE-2648559BAB2E}" destId="{0AA2897B-D396-4DDC-B7C3-2EACEA6EBA33}" srcOrd="1" destOrd="2" presId="urn:microsoft.com/office/officeart/2005/8/layout/cycle4"/>
    <dgm:cxn modelId="{75020C2D-705F-4868-AED2-328B693F4534}" type="presOf" srcId="{EB61BECA-FDC4-4A73-8B67-9014909C8C6D}" destId="{873FBF67-2369-4AD9-B13D-A9EC1D0B54C9}" srcOrd="0" destOrd="1" presId="urn:microsoft.com/office/officeart/2005/8/layout/cycle4"/>
    <dgm:cxn modelId="{175D8814-BC6F-430C-B645-F3108B2CDA37}" srcId="{498A32EB-DF77-41D0-B254-6D131D27BB88}" destId="{98E24F83-5B88-4FCA-ACF6-4CAD87873206}" srcOrd="0" destOrd="0" parTransId="{E1EA8959-DDBD-4E3B-8BCB-4D2712D2EF79}" sibTransId="{27FA2CD1-EEFF-4459-A4D3-5FD0761EC0CD}"/>
    <dgm:cxn modelId="{07F4ACF2-CB3A-40AE-AB79-CC965FD9B120}" type="presOf" srcId="{2D9C7FE4-9DAD-489F-95B3-4294AE865CBB}" destId="{9FA1A4DD-A970-4CE0-AB86-1074DAA4A0BE}" srcOrd="0" destOrd="0" presId="urn:microsoft.com/office/officeart/2005/8/layout/cycle4"/>
    <dgm:cxn modelId="{C784D9DE-AA81-45A4-A3D3-3F010F74DDF7}" type="presOf" srcId="{F8940084-A1E3-43B6-9E78-56AE0E912502}" destId="{FB11BA5A-06FD-4044-836D-398B74015321}" srcOrd="1" destOrd="1" presId="urn:microsoft.com/office/officeart/2005/8/layout/cycle4"/>
    <dgm:cxn modelId="{E5B99CCF-4D33-4779-A7E5-B5FF4429B7DD}" srcId="{81FD7FE1-34F8-457C-B845-2769237FBD46}" destId="{D94434A0-CD8D-4E3B-BD8F-26CDE3BAC80A}" srcOrd="3" destOrd="0" parTransId="{0119B207-B61D-44A9-87E4-23DEF7152826}" sibTransId="{8FD9421E-8E86-4158-81D0-CADCA41DF7C1}"/>
    <dgm:cxn modelId="{9E4061E1-9793-479E-91C3-D48EB0D664B1}" srcId="{4F16F4EA-73F0-40AF-9695-DE3ABBC3DFBC}" destId="{D1CF633C-0799-4B7D-B858-BF3C131B7A12}" srcOrd="5" destOrd="0" parTransId="{46215729-D701-4BF3-BE54-1FE840B4BEF4}" sibTransId="{99D3A02A-5D62-45DB-B8E6-6C8ADAFC8D98}"/>
    <dgm:cxn modelId="{9904045B-D479-4BF1-8921-D24B31FEEBF1}" type="presOf" srcId="{D1CF633C-0799-4B7D-B858-BF3C131B7A12}" destId="{873FBF67-2369-4AD9-B13D-A9EC1D0B54C9}" srcOrd="0" destOrd="5" presId="urn:microsoft.com/office/officeart/2005/8/layout/cycle4"/>
    <dgm:cxn modelId="{0B81CE82-2AA2-4B87-9A53-1CAFB502507B}" type="presOf" srcId="{61CCEE31-16D5-49D8-82FD-327BA8A5DBD3}" destId="{0AA2897B-D396-4DDC-B7C3-2EACEA6EBA33}" srcOrd="1" destOrd="3" presId="urn:microsoft.com/office/officeart/2005/8/layout/cycle4"/>
    <dgm:cxn modelId="{C7DA3E7F-EB96-41B6-830F-48550416B7E1}" type="presOf" srcId="{CF94D972-9F1F-4D96-9F8A-B2F30DD02222}" destId="{FB11BA5A-06FD-4044-836D-398B74015321}" srcOrd="1" destOrd="0" presId="urn:microsoft.com/office/officeart/2005/8/layout/cycle4"/>
    <dgm:cxn modelId="{E6408240-75C7-4392-9990-B39DDF8B6948}" type="presOf" srcId="{41DABD08-87A1-415B-BE0A-C16CE402E44B}" destId="{1B1FDEE9-A9C0-4421-94B4-028C2AAA7142}" srcOrd="1" destOrd="3" presId="urn:microsoft.com/office/officeart/2005/8/layout/cycle4"/>
    <dgm:cxn modelId="{32DECBE9-9E99-4A75-965F-0371F77CA419}" type="presOf" srcId="{41DABD08-87A1-415B-BE0A-C16CE402E44B}" destId="{C95280DC-DCCF-43E7-B264-C36A2CA81B2F}" srcOrd="0" destOrd="3" presId="urn:microsoft.com/office/officeart/2005/8/layout/cycle4"/>
    <dgm:cxn modelId="{08A644B1-D265-4392-90E5-84856FCED44F}" type="presOf" srcId="{98E24F83-5B88-4FCA-ACF6-4CAD87873206}" destId="{3E75CF97-14AC-4F36-AF7D-97C29A8AA8F4}" srcOrd="1" destOrd="0" presId="urn:microsoft.com/office/officeart/2005/8/layout/cycle4"/>
    <dgm:cxn modelId="{1C3058CF-002E-440E-903F-2DDD071F9FDD}" type="presOf" srcId="{025DB256-199C-4D81-BE96-86314480E2A6}" destId="{FB11BA5A-06FD-4044-836D-398B74015321}" srcOrd="1" destOrd="2" presId="urn:microsoft.com/office/officeart/2005/8/layout/cycle4"/>
    <dgm:cxn modelId="{6CA41139-D0A3-4283-8647-C093FAA528D1}" srcId="{498A32EB-DF77-41D0-B254-6D131D27BB88}" destId="{AFA142F1-88D5-4257-8803-3F6A67EF8E4B}" srcOrd="5" destOrd="0" parTransId="{31A3828C-890E-42FE-8A8B-F0D280D3D4CD}" sibTransId="{BCC22FAF-20AB-4276-A448-E3DDE86B66B0}"/>
    <dgm:cxn modelId="{28825880-87DA-40B4-9B64-28B4DAD7C548}" srcId="{4F16F4EA-73F0-40AF-9695-DE3ABBC3DFBC}" destId="{EEBD182C-7AB3-4BC1-B84C-31E35ADED04D}" srcOrd="0" destOrd="0" parTransId="{2C697E16-037E-47FB-9D8A-F07E9616A298}" sibTransId="{7BC09BB8-98E4-4585-B485-A878F0CCA318}"/>
    <dgm:cxn modelId="{C4F5C23B-30FA-410A-ABA9-A2E0B583AF9A}" srcId="{04637B3A-F31C-45CE-AB17-6F55998F9CC2}" destId="{81FD7FE1-34F8-457C-B845-2769237FBD46}" srcOrd="1" destOrd="0" parTransId="{491B9893-05CD-4E27-A7A1-A6832D99FD29}" sibTransId="{F845521D-AF5A-4208-BF00-2AEC0E9F10FE}"/>
    <dgm:cxn modelId="{576BB465-DEBD-4EE4-AD32-68DFCF1781AF}" type="presOf" srcId="{EB61BECA-FDC4-4A73-8B67-9014909C8C6D}" destId="{0AA2897B-D396-4DDC-B7C3-2EACEA6EBA33}" srcOrd="1" destOrd="1" presId="urn:microsoft.com/office/officeart/2005/8/layout/cycle4"/>
    <dgm:cxn modelId="{8009037F-FEEE-4300-A9E3-B3972D772BAF}" srcId="{498A32EB-DF77-41D0-B254-6D131D27BB88}" destId="{1005EA06-7358-4481-BB64-CC2E8A24DD0F}" srcOrd="1" destOrd="0" parTransId="{12AB4FD1-A5F3-4D5D-88A0-EACA70ABC780}" sibTransId="{6A449243-8173-4DCB-8D9E-3789A6D19218}"/>
    <dgm:cxn modelId="{1B6412AD-36D5-4842-B187-7612368D3EC9}" type="presOf" srcId="{40A7199F-DAA7-468A-8483-4404209397A9}" destId="{1B1FDEE9-A9C0-4421-94B4-028C2AAA7142}" srcOrd="1" destOrd="0" presId="urn:microsoft.com/office/officeart/2005/8/layout/cycle4"/>
    <dgm:cxn modelId="{EFE5C031-FD89-419D-8C4F-FC60A1A5D853}" type="presOf" srcId="{63C4F667-FD45-4342-879B-177B7F9113C3}" destId="{3E75CF97-14AC-4F36-AF7D-97C29A8AA8F4}" srcOrd="1" destOrd="3" presId="urn:microsoft.com/office/officeart/2005/8/layout/cycle4"/>
    <dgm:cxn modelId="{3953C1CA-0003-4C72-9E46-71B8B26875B5}" type="presOf" srcId="{55D27A81-8586-41B8-AF32-98E4952170D5}" destId="{DCD360A7-8D08-4296-B40B-3D6AEF461AD8}" srcOrd="0" destOrd="4" presId="urn:microsoft.com/office/officeart/2005/8/layout/cycle4"/>
    <dgm:cxn modelId="{4EBCF707-79AC-45A4-891F-C950A26F293D}" type="presOf" srcId="{EEBD182C-7AB3-4BC1-B84C-31E35ADED04D}" destId="{0AA2897B-D396-4DDC-B7C3-2EACEA6EBA33}" srcOrd="1" destOrd="0" presId="urn:microsoft.com/office/officeart/2005/8/layout/cycle4"/>
    <dgm:cxn modelId="{A184518F-F0BB-4B8B-B785-6FABEFFEFC6B}" type="presOf" srcId="{0F5FCE94-07D4-4A74-9DFC-5B1DD52F728D}" destId="{3E75CF97-14AC-4F36-AF7D-97C29A8AA8F4}" srcOrd="1" destOrd="2" presId="urn:microsoft.com/office/officeart/2005/8/layout/cycle4"/>
    <dgm:cxn modelId="{2E6527E9-ACFD-4C85-B594-4A6E5E949EFE}" type="presOf" srcId="{EEBD182C-7AB3-4BC1-B84C-31E35ADED04D}" destId="{873FBF67-2369-4AD9-B13D-A9EC1D0B54C9}" srcOrd="0" destOrd="0" presId="urn:microsoft.com/office/officeart/2005/8/layout/cycle4"/>
    <dgm:cxn modelId="{80092714-77BE-4B50-B431-F37D06D34433}" type="presOf" srcId="{61CCEE31-16D5-49D8-82FD-327BA8A5DBD3}" destId="{873FBF67-2369-4AD9-B13D-A9EC1D0B54C9}" srcOrd="0" destOrd="3" presId="urn:microsoft.com/office/officeart/2005/8/layout/cycle4"/>
    <dgm:cxn modelId="{5B78BE80-E360-4C8B-9A08-6222367AE22E}" type="presOf" srcId="{A68D84C0-0F5A-406E-8E54-C27A4BB32EB8}" destId="{C95280DC-DCCF-43E7-B264-C36A2CA81B2F}" srcOrd="0" destOrd="1" presId="urn:microsoft.com/office/officeart/2005/8/layout/cycle4"/>
    <dgm:cxn modelId="{B37F6893-EDC6-4FA9-9065-4BD35538DD89}" srcId="{04637B3A-F31C-45CE-AB17-6F55998F9CC2}" destId="{2D9C7FE4-9DAD-489F-95B3-4294AE865CBB}" srcOrd="3" destOrd="0" parTransId="{65A701D6-1AC3-4042-86B1-A8BD06CACDE9}" sibTransId="{90AEB1EE-E12C-47F6-9240-9E0A1EA86727}"/>
    <dgm:cxn modelId="{26AE2DB4-07D2-4D63-AC10-FE95C66751E1}" type="presOf" srcId="{04637B3A-F31C-45CE-AB17-6F55998F9CC2}" destId="{BE40D94C-520D-4CE3-8CB2-1F866C169CA9}" srcOrd="0" destOrd="0" presId="urn:microsoft.com/office/officeart/2005/8/layout/cycle4"/>
    <dgm:cxn modelId="{7552BB7F-D55B-4A39-A076-888C70B37A89}" type="presOf" srcId="{CBA77F55-629A-4E67-B23B-8F7904285C63}" destId="{0AA2897B-D396-4DDC-B7C3-2EACEA6EBA33}" srcOrd="1" destOrd="4" presId="urn:microsoft.com/office/officeart/2005/8/layout/cycle4"/>
    <dgm:cxn modelId="{D187E0DF-9A00-4353-81C2-6E435DFA6D0A}" type="presOf" srcId="{E14E6388-D8D6-44FF-961C-D3AD4F9CFDCF}" destId="{1B1FDEE9-A9C0-4421-94B4-028C2AAA7142}" srcOrd="1" destOrd="4" presId="urn:microsoft.com/office/officeart/2005/8/layout/cycle4"/>
    <dgm:cxn modelId="{72927702-FF47-4AEF-B7D1-163046C11C82}" srcId="{04637B3A-F31C-45CE-AB17-6F55998F9CC2}" destId="{4F16F4EA-73F0-40AF-9695-DE3ABBC3DFBC}" srcOrd="0" destOrd="0" parTransId="{00904A5C-2228-4FA8-85DD-9D8432336B6D}" sibTransId="{68B8E90F-CC39-4B53-B4E6-3382AD92200E}"/>
    <dgm:cxn modelId="{3B35FD1C-C20C-4E94-9DD2-028D31AC3B4B}" type="presOf" srcId="{AFA142F1-88D5-4257-8803-3F6A67EF8E4B}" destId="{3E75CF97-14AC-4F36-AF7D-97C29A8AA8F4}" srcOrd="1" destOrd="5" presId="urn:microsoft.com/office/officeart/2005/8/layout/cycle4"/>
    <dgm:cxn modelId="{370DABA5-8E2B-476C-85E8-8ACD99A089CB}" srcId="{4F16F4EA-73F0-40AF-9695-DE3ABBC3DFBC}" destId="{EB61BECA-FDC4-4A73-8B67-9014909C8C6D}" srcOrd="1" destOrd="0" parTransId="{99F3EA16-BEC7-4D90-8F02-09893B469196}" sibTransId="{68F8B1D1-B39F-4C53-B437-39E6DE6821A9}"/>
    <dgm:cxn modelId="{83AC4CF7-4B0D-4329-84F1-C1AE2A09BE56}" srcId="{2D9C7FE4-9DAD-489F-95B3-4294AE865CBB}" destId="{41DABD08-87A1-415B-BE0A-C16CE402E44B}" srcOrd="3" destOrd="0" parTransId="{B79346A0-9D4A-47B8-81BC-FD14D8ABBECE}" sibTransId="{B7861611-AB59-4696-B260-50213B722BFD}"/>
    <dgm:cxn modelId="{707A015C-67BB-4AC9-959E-75618D0910CF}" type="presOf" srcId="{DDDD2D4E-08FC-43D2-9824-79C743B17478}" destId="{FB11BA5A-06FD-4044-836D-398B74015321}" srcOrd="1" destOrd="4" presId="urn:microsoft.com/office/officeart/2005/8/layout/cycle4"/>
    <dgm:cxn modelId="{7F6DCDD0-6969-42EA-876F-AA6F60F5B8DC}" type="presOf" srcId="{498A32EB-DF77-41D0-B254-6D131D27BB88}" destId="{924353BD-73EB-4832-B7F6-B271EC8BB9F6}" srcOrd="0" destOrd="0" presId="urn:microsoft.com/office/officeart/2005/8/layout/cycle4"/>
    <dgm:cxn modelId="{9CA018F5-77E2-43A6-AD7B-DBEE6B53D0E1}" srcId="{2D9C7FE4-9DAD-489F-95B3-4294AE865CBB}" destId="{40A7199F-DAA7-468A-8483-4404209397A9}" srcOrd="0" destOrd="0" parTransId="{198BBF1B-D66F-454B-A0EF-B3BAC60427B2}" sibTransId="{93FA6C8A-00FF-4B01-AA6F-7A385ED606E8}"/>
    <dgm:cxn modelId="{02551F8E-D6A5-4ED9-9993-65B3AD73733A}" srcId="{498A32EB-DF77-41D0-B254-6D131D27BB88}" destId="{63C4F667-FD45-4342-879B-177B7F9113C3}" srcOrd="3" destOrd="0" parTransId="{5BA66B6F-187F-457F-912B-119564470E0F}" sibTransId="{348976DC-5F5A-431D-8412-1E9276D715B7}"/>
    <dgm:cxn modelId="{AA868BDB-9C2D-4284-A4F3-3ED3D0701706}" type="presOf" srcId="{40A7199F-DAA7-468A-8483-4404209397A9}" destId="{C95280DC-DCCF-43E7-B264-C36A2CA81B2F}" srcOrd="0" destOrd="0" presId="urn:microsoft.com/office/officeart/2005/8/layout/cycle4"/>
    <dgm:cxn modelId="{06B99480-7D9C-45CB-AAD7-058B1A407323}" type="presOf" srcId="{1005EA06-7358-4481-BB64-CC2E8A24DD0F}" destId="{3E75CF97-14AC-4F36-AF7D-97C29A8AA8F4}" srcOrd="1" destOrd="1" presId="urn:microsoft.com/office/officeart/2005/8/layout/cycle4"/>
    <dgm:cxn modelId="{84D53936-8270-4EBC-A612-98F6A14C27A8}" srcId="{2D9C7FE4-9DAD-489F-95B3-4294AE865CBB}" destId="{E14E6388-D8D6-44FF-961C-D3AD4F9CFDCF}" srcOrd="4" destOrd="0" parTransId="{B42CF271-B430-4084-86C0-B24DBF9B8332}" sibTransId="{BDCA1708-2BE7-4FC7-9322-F2E594D9FFD4}"/>
    <dgm:cxn modelId="{74096500-297B-4F6F-8364-5553803530E6}" srcId="{2D9C7FE4-9DAD-489F-95B3-4294AE865CBB}" destId="{6AA05B5F-1E59-4DBB-9D47-97B4B4939CCD}" srcOrd="2" destOrd="0" parTransId="{CCA9383B-1367-4804-A0EE-C4CCF8CC5C3F}" sibTransId="{9D319B27-CA28-46D0-9684-44DB7C984C25}"/>
    <dgm:cxn modelId="{C45351D5-48E4-4D53-96DC-1CD55C5A08E6}" srcId="{2D9C7FE4-9DAD-489F-95B3-4294AE865CBB}" destId="{A68D84C0-0F5A-406E-8E54-C27A4BB32EB8}" srcOrd="1" destOrd="0" parTransId="{CE60F721-FA14-45B5-A71C-7E3815CCB4AA}" sibTransId="{F29EB8AF-CAE3-4969-B3DC-87360A6C7CE5}"/>
    <dgm:cxn modelId="{7FF59995-FB5C-4607-9A2E-7D3D14C9ACD4}" srcId="{4F16F4EA-73F0-40AF-9695-DE3ABBC3DFBC}" destId="{CBA77F55-629A-4E67-B23B-8F7904285C63}" srcOrd="4" destOrd="0" parTransId="{57EEF965-0070-4142-938E-63DA38AA8AF7}" sibTransId="{D9974409-77CB-4796-A566-51421C8F6602}"/>
    <dgm:cxn modelId="{6596BCA3-C273-4990-9B1B-C678A8E766C0}" srcId="{4F16F4EA-73F0-40AF-9695-DE3ABBC3DFBC}" destId="{3230F2BA-BA09-41CA-B7EE-2648559BAB2E}" srcOrd="2" destOrd="0" parTransId="{AC791630-1E3F-4AF2-A1B1-A8E32144F5BF}" sibTransId="{20A8B13E-F3CF-42E0-9C18-CEDC6513FF60}"/>
    <dgm:cxn modelId="{86BA87F2-6F30-4E8C-9A3C-797177BB9C62}" type="presOf" srcId="{81FD7FE1-34F8-457C-B845-2769237FBD46}" destId="{E14C499E-C924-421D-803A-D2F2E752F87D}" srcOrd="0" destOrd="0" presId="urn:microsoft.com/office/officeart/2005/8/layout/cycle4"/>
    <dgm:cxn modelId="{6EA2784B-7D40-4B7C-AD42-812D248F27DE}" type="presOf" srcId="{AFA142F1-88D5-4257-8803-3F6A67EF8E4B}" destId="{DCD360A7-8D08-4296-B40B-3D6AEF461AD8}" srcOrd="0" destOrd="5" presId="urn:microsoft.com/office/officeart/2005/8/layout/cycle4"/>
    <dgm:cxn modelId="{5F9DCC8E-A3D5-46A1-B267-B7BD114ED754}" type="presOf" srcId="{E14E6388-D8D6-44FF-961C-D3AD4F9CFDCF}" destId="{C95280DC-DCCF-43E7-B264-C36A2CA81B2F}" srcOrd="0" destOrd="4" presId="urn:microsoft.com/office/officeart/2005/8/layout/cycle4"/>
    <dgm:cxn modelId="{5EC0A71E-8CC1-432A-A09A-4DD39159A415}" type="presOf" srcId="{55D27A81-8586-41B8-AF32-98E4952170D5}" destId="{3E75CF97-14AC-4F36-AF7D-97C29A8AA8F4}" srcOrd="1" destOrd="4" presId="urn:microsoft.com/office/officeart/2005/8/layout/cycle4"/>
    <dgm:cxn modelId="{685046B5-1C34-41C5-BE84-5772D1325F5C}" srcId="{04637B3A-F31C-45CE-AB17-6F55998F9CC2}" destId="{498A32EB-DF77-41D0-B254-6D131D27BB88}" srcOrd="2" destOrd="0" parTransId="{DD727786-4251-435C-9D0B-9E0D5DEACC41}" sibTransId="{A5C4298E-3DD7-4431-8D4B-B4A3E4CD426C}"/>
    <dgm:cxn modelId="{41369813-C85D-4DBB-8800-AFF1D393AE18}" srcId="{81FD7FE1-34F8-457C-B845-2769237FBD46}" destId="{DDDD2D4E-08FC-43D2-9824-79C743B17478}" srcOrd="4" destOrd="0" parTransId="{1C4F1804-493E-4309-A6ED-1FC8EC5D9733}" sibTransId="{2144215C-A7D4-4464-93F6-5DBFC719C8FD}"/>
    <dgm:cxn modelId="{EA9AAFDC-90D8-49E5-BF59-881E73FD268E}" type="presOf" srcId="{63C4F667-FD45-4342-879B-177B7F9113C3}" destId="{DCD360A7-8D08-4296-B40B-3D6AEF461AD8}" srcOrd="0" destOrd="3" presId="urn:microsoft.com/office/officeart/2005/8/layout/cycle4"/>
    <dgm:cxn modelId="{941293A2-33EB-43C8-8379-AD7F858D88DF}" srcId="{81FD7FE1-34F8-457C-B845-2769237FBD46}" destId="{F8940084-A1E3-43B6-9E78-56AE0E912502}" srcOrd="1" destOrd="0" parTransId="{63335E78-50FD-4831-B457-2B89D880CE63}" sibTransId="{A15EC511-398D-43B0-94B6-AA091F1FA76D}"/>
    <dgm:cxn modelId="{7D415B78-BAD8-46F2-8299-D1C68944DB2A}" type="presOf" srcId="{A68D84C0-0F5A-406E-8E54-C27A4BB32EB8}" destId="{1B1FDEE9-A9C0-4421-94B4-028C2AAA7142}" srcOrd="1" destOrd="1" presId="urn:microsoft.com/office/officeart/2005/8/layout/cycle4"/>
    <dgm:cxn modelId="{B73C219F-C3E5-4EF9-A2FA-A1DC9CEB5838}" type="presOf" srcId="{0F5FCE94-07D4-4A74-9DFC-5B1DD52F728D}" destId="{DCD360A7-8D08-4296-B40B-3D6AEF461AD8}" srcOrd="0" destOrd="2" presId="urn:microsoft.com/office/officeart/2005/8/layout/cycle4"/>
    <dgm:cxn modelId="{3B06DB4D-1A7E-44F5-A863-526F68A0446C}" type="presOf" srcId="{DDDD2D4E-08FC-43D2-9824-79C743B17478}" destId="{CBC41C6F-951C-4735-BAED-F38F4112FD98}" srcOrd="0" destOrd="4" presId="urn:microsoft.com/office/officeart/2005/8/layout/cycle4"/>
    <dgm:cxn modelId="{25A33257-412F-4E74-9D13-549C64FE6846}" srcId="{81FD7FE1-34F8-457C-B845-2769237FBD46}" destId="{CF94D972-9F1F-4D96-9F8A-B2F30DD02222}" srcOrd="0" destOrd="0" parTransId="{8CE7AAB0-82D9-4127-9230-499B1920131B}" sibTransId="{8D44730E-7CBE-4193-8012-78C61A2E5F63}"/>
    <dgm:cxn modelId="{80C48B98-D6C9-44D4-8FA7-136586F6C572}" type="presOf" srcId="{4F16F4EA-73F0-40AF-9695-DE3ABBC3DFBC}" destId="{367F24FB-9632-4A94-AC40-4471B9E41EB2}" srcOrd="0" destOrd="0" presId="urn:microsoft.com/office/officeart/2005/8/layout/cycle4"/>
    <dgm:cxn modelId="{4D842F42-3E24-4237-8861-C17BD088FCDC}" type="presOf" srcId="{F8940084-A1E3-43B6-9E78-56AE0E912502}" destId="{CBC41C6F-951C-4735-BAED-F38F4112FD98}" srcOrd="0" destOrd="1" presId="urn:microsoft.com/office/officeart/2005/8/layout/cycle4"/>
    <dgm:cxn modelId="{E931D7CB-45D9-4452-8D59-F556A8A978FB}" type="presOf" srcId="{6AA05B5F-1E59-4DBB-9D47-97B4B4939CCD}" destId="{1B1FDEE9-A9C0-4421-94B4-028C2AAA7142}" srcOrd="1" destOrd="2" presId="urn:microsoft.com/office/officeart/2005/8/layout/cycle4"/>
    <dgm:cxn modelId="{C91A061E-3FAA-4149-95DA-E6B43F0C4E99}" type="presOf" srcId="{D94434A0-CD8D-4E3B-BD8F-26CDE3BAC80A}" destId="{CBC41C6F-951C-4735-BAED-F38F4112FD98}" srcOrd="0" destOrd="3" presId="urn:microsoft.com/office/officeart/2005/8/layout/cycle4"/>
    <dgm:cxn modelId="{635A43EB-A31F-4DE9-91A5-36AC37682BFD}" type="presOf" srcId="{CBA77F55-629A-4E67-B23B-8F7904285C63}" destId="{873FBF67-2369-4AD9-B13D-A9EC1D0B54C9}" srcOrd="0" destOrd="4" presId="urn:microsoft.com/office/officeart/2005/8/layout/cycle4"/>
    <dgm:cxn modelId="{5FEBD7F4-19C6-478D-A1C4-B0DC1C07357A}" type="presOf" srcId="{6AA05B5F-1E59-4DBB-9D47-97B4B4939CCD}" destId="{C95280DC-DCCF-43E7-B264-C36A2CA81B2F}" srcOrd="0" destOrd="2" presId="urn:microsoft.com/office/officeart/2005/8/layout/cycle4"/>
    <dgm:cxn modelId="{DB529E6F-1E77-42A1-A116-94292DC07F8A}" type="presOf" srcId="{CF94D972-9F1F-4D96-9F8A-B2F30DD02222}" destId="{CBC41C6F-951C-4735-BAED-F38F4112FD98}" srcOrd="0" destOrd="0" presId="urn:microsoft.com/office/officeart/2005/8/layout/cycle4"/>
    <dgm:cxn modelId="{CB429F01-FDBB-48D5-A27B-D9D5AC92B39A}" type="presOf" srcId="{98E24F83-5B88-4FCA-ACF6-4CAD87873206}" destId="{DCD360A7-8D08-4296-B40B-3D6AEF461AD8}" srcOrd="0" destOrd="0" presId="urn:microsoft.com/office/officeart/2005/8/layout/cycle4"/>
    <dgm:cxn modelId="{388E7281-9280-4471-AFD6-A2AEAFF05D15}" type="presOf" srcId="{1005EA06-7358-4481-BB64-CC2E8A24DD0F}" destId="{DCD360A7-8D08-4296-B40B-3D6AEF461AD8}" srcOrd="0" destOrd="1" presId="urn:microsoft.com/office/officeart/2005/8/layout/cycle4"/>
    <dgm:cxn modelId="{37C2FED0-7285-477D-90AE-A9DEE3F24BFF}" type="presParOf" srcId="{BE40D94C-520D-4CE3-8CB2-1F866C169CA9}" destId="{C1DA69A4-0923-4CA1-8D20-78A5A3A7BB1A}" srcOrd="0" destOrd="0" presId="urn:microsoft.com/office/officeart/2005/8/layout/cycle4"/>
    <dgm:cxn modelId="{C94F6C6C-9157-489A-A641-335296971E17}" type="presParOf" srcId="{C1DA69A4-0923-4CA1-8D20-78A5A3A7BB1A}" destId="{8BE93977-43E2-4D3D-8533-A0FA627554F7}" srcOrd="0" destOrd="0" presId="urn:microsoft.com/office/officeart/2005/8/layout/cycle4"/>
    <dgm:cxn modelId="{F712264A-461C-422C-B703-12B5D9689049}" type="presParOf" srcId="{8BE93977-43E2-4D3D-8533-A0FA627554F7}" destId="{873FBF67-2369-4AD9-B13D-A9EC1D0B54C9}" srcOrd="0" destOrd="0" presId="urn:microsoft.com/office/officeart/2005/8/layout/cycle4"/>
    <dgm:cxn modelId="{F3188DED-231B-4B72-AA48-B0D8014B50AC}" type="presParOf" srcId="{8BE93977-43E2-4D3D-8533-A0FA627554F7}" destId="{0AA2897B-D396-4DDC-B7C3-2EACEA6EBA33}" srcOrd="1" destOrd="0" presId="urn:microsoft.com/office/officeart/2005/8/layout/cycle4"/>
    <dgm:cxn modelId="{18DBE8CB-6B7A-4BEB-8AC5-8CA0E990CA16}" type="presParOf" srcId="{C1DA69A4-0923-4CA1-8D20-78A5A3A7BB1A}" destId="{56D0D204-0CCA-4EB9-94D0-E019FD6247DB}" srcOrd="1" destOrd="0" presId="urn:microsoft.com/office/officeart/2005/8/layout/cycle4"/>
    <dgm:cxn modelId="{36D023FF-2EF5-4E8C-963D-A48F8B037B43}" type="presParOf" srcId="{56D0D204-0CCA-4EB9-94D0-E019FD6247DB}" destId="{CBC41C6F-951C-4735-BAED-F38F4112FD98}" srcOrd="0" destOrd="0" presId="urn:microsoft.com/office/officeart/2005/8/layout/cycle4"/>
    <dgm:cxn modelId="{DC1A8692-D03F-4D53-8EB3-D402A96233DA}" type="presParOf" srcId="{56D0D204-0CCA-4EB9-94D0-E019FD6247DB}" destId="{FB11BA5A-06FD-4044-836D-398B74015321}" srcOrd="1" destOrd="0" presId="urn:microsoft.com/office/officeart/2005/8/layout/cycle4"/>
    <dgm:cxn modelId="{CE3A516D-235D-4935-AC90-EA3494261223}" type="presParOf" srcId="{C1DA69A4-0923-4CA1-8D20-78A5A3A7BB1A}" destId="{5673FE9B-EE3B-4083-A199-EB547F272D89}" srcOrd="2" destOrd="0" presId="urn:microsoft.com/office/officeart/2005/8/layout/cycle4"/>
    <dgm:cxn modelId="{F91A14F6-B45D-47F9-8F8A-916C43B68FD5}" type="presParOf" srcId="{5673FE9B-EE3B-4083-A199-EB547F272D89}" destId="{DCD360A7-8D08-4296-B40B-3D6AEF461AD8}" srcOrd="0" destOrd="0" presId="urn:microsoft.com/office/officeart/2005/8/layout/cycle4"/>
    <dgm:cxn modelId="{0910F460-3F52-449B-9001-64975016EAC9}" type="presParOf" srcId="{5673FE9B-EE3B-4083-A199-EB547F272D89}" destId="{3E75CF97-14AC-4F36-AF7D-97C29A8AA8F4}" srcOrd="1" destOrd="0" presId="urn:microsoft.com/office/officeart/2005/8/layout/cycle4"/>
    <dgm:cxn modelId="{384E6AAC-B681-40EA-9F6E-46C5D1DB4EAF}" type="presParOf" srcId="{C1DA69A4-0923-4CA1-8D20-78A5A3A7BB1A}" destId="{50EAEA63-F413-405A-9561-60B8A9EEEDEF}" srcOrd="3" destOrd="0" presId="urn:microsoft.com/office/officeart/2005/8/layout/cycle4"/>
    <dgm:cxn modelId="{550C90FD-6AB1-488A-8B9C-12A467FFC8E5}" type="presParOf" srcId="{50EAEA63-F413-405A-9561-60B8A9EEEDEF}" destId="{C95280DC-DCCF-43E7-B264-C36A2CA81B2F}" srcOrd="0" destOrd="0" presId="urn:microsoft.com/office/officeart/2005/8/layout/cycle4"/>
    <dgm:cxn modelId="{777F1C24-E22F-45CA-B2E5-610003022547}" type="presParOf" srcId="{50EAEA63-F413-405A-9561-60B8A9EEEDEF}" destId="{1B1FDEE9-A9C0-4421-94B4-028C2AAA7142}" srcOrd="1" destOrd="0" presId="urn:microsoft.com/office/officeart/2005/8/layout/cycle4"/>
    <dgm:cxn modelId="{1AB2461C-FA97-43C5-821C-25EEF7F4B0D8}" type="presParOf" srcId="{C1DA69A4-0923-4CA1-8D20-78A5A3A7BB1A}" destId="{6AEED045-7E73-4610-A509-17E14FD162E7}" srcOrd="4" destOrd="0" presId="urn:microsoft.com/office/officeart/2005/8/layout/cycle4"/>
    <dgm:cxn modelId="{886D868B-1D74-4CCA-B8FB-236E23268538}" type="presParOf" srcId="{BE40D94C-520D-4CE3-8CB2-1F866C169CA9}" destId="{D80FBD1E-2BA2-4B20-997E-FA760A361855}" srcOrd="1" destOrd="0" presId="urn:microsoft.com/office/officeart/2005/8/layout/cycle4"/>
    <dgm:cxn modelId="{DFB45525-D07F-41C4-9695-9AE6D4B9CBC1}" type="presParOf" srcId="{D80FBD1E-2BA2-4B20-997E-FA760A361855}" destId="{367F24FB-9632-4A94-AC40-4471B9E41EB2}" srcOrd="0" destOrd="0" presId="urn:microsoft.com/office/officeart/2005/8/layout/cycle4"/>
    <dgm:cxn modelId="{5157451E-9455-42FC-8ADC-D5C4452D28DB}" type="presParOf" srcId="{D80FBD1E-2BA2-4B20-997E-FA760A361855}" destId="{E14C499E-C924-421D-803A-D2F2E752F87D}" srcOrd="1" destOrd="0" presId="urn:microsoft.com/office/officeart/2005/8/layout/cycle4"/>
    <dgm:cxn modelId="{327430FD-0270-4848-9EB2-B12667239BBE}" type="presParOf" srcId="{D80FBD1E-2BA2-4B20-997E-FA760A361855}" destId="{924353BD-73EB-4832-B7F6-B271EC8BB9F6}" srcOrd="2" destOrd="0" presId="urn:microsoft.com/office/officeart/2005/8/layout/cycle4"/>
    <dgm:cxn modelId="{435082B1-31FA-4BC5-AB01-35339BE2BD08}" type="presParOf" srcId="{D80FBD1E-2BA2-4B20-997E-FA760A361855}" destId="{9FA1A4DD-A970-4CE0-AB86-1074DAA4A0BE}" srcOrd="3" destOrd="0" presId="urn:microsoft.com/office/officeart/2005/8/layout/cycle4"/>
    <dgm:cxn modelId="{0C734A77-09C6-4344-AE0A-9508D1943A27}" type="presParOf" srcId="{D80FBD1E-2BA2-4B20-997E-FA760A361855}" destId="{5143D1D2-4453-4939-AACC-59C48C9455B8}" srcOrd="4" destOrd="0" presId="urn:microsoft.com/office/officeart/2005/8/layout/cycle4"/>
    <dgm:cxn modelId="{9C4163F5-F11A-4583-9D6F-96751E7C02C2}" type="presParOf" srcId="{BE40D94C-520D-4CE3-8CB2-1F866C169CA9}" destId="{AEFC9CC8-BFC5-4275-9B05-9918E57A0C39}" srcOrd="2" destOrd="0" presId="urn:microsoft.com/office/officeart/2005/8/layout/cycle4"/>
    <dgm:cxn modelId="{AB17CDB2-21AE-4602-B9E7-A1CF0EF19136}" type="presParOf" srcId="{BE40D94C-520D-4CE3-8CB2-1F866C169CA9}" destId="{3E7A1B2C-EB91-42DE-B671-5BDCCE580409}" srcOrd="3" destOrd="0" presId="urn:microsoft.com/office/officeart/2005/8/layout/cycle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D360A7-8D08-4296-B40B-3D6AEF461AD8}">
      <dsp:nvSpPr>
        <dsp:cNvPr id="0" name=""/>
        <dsp:cNvSpPr/>
      </dsp:nvSpPr>
      <dsp:spPr>
        <a:xfrm>
          <a:off x="5111304" y="2673874"/>
          <a:ext cx="3379752" cy="22136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CH" sz="1600" b="1" kern="1200" dirty="0" smtClean="0">
              <a:solidFill>
                <a:schemeClr val="bg1">
                  <a:lumMod val="50000"/>
                </a:schemeClr>
              </a:solidFill>
            </a:rPr>
            <a:t>Consultants ;</a:t>
          </a:r>
          <a:endParaRPr lang="fr-CH" sz="1600" b="1" kern="1200" dirty="0">
            <a:solidFill>
              <a:schemeClr val="bg1">
                <a:lumMod val="50000"/>
              </a:schemeClr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CH" sz="1600" b="1" kern="1200" dirty="0" err="1" smtClean="0">
              <a:solidFill>
                <a:schemeClr val="bg1">
                  <a:lumMod val="50000"/>
                </a:schemeClr>
              </a:solidFill>
            </a:rPr>
            <a:t>Coachs</a:t>
          </a:r>
          <a:r>
            <a:rPr lang="fr-CH" sz="1600" b="1" kern="1200" dirty="0" smtClean="0">
              <a:solidFill>
                <a:schemeClr val="bg1">
                  <a:lumMod val="50000"/>
                </a:schemeClr>
              </a:solidFill>
            </a:rPr>
            <a:t> ;</a:t>
          </a:r>
          <a:endParaRPr lang="fr-CH" sz="1600" b="1" kern="1200" dirty="0">
            <a:solidFill>
              <a:schemeClr val="bg1">
                <a:lumMod val="50000"/>
              </a:schemeClr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CH" sz="1600" b="1" kern="1200" dirty="0" smtClean="0">
              <a:solidFill>
                <a:schemeClr val="bg1">
                  <a:lumMod val="50000"/>
                </a:schemeClr>
              </a:solidFill>
            </a:rPr>
            <a:t>Conseillers ;</a:t>
          </a:r>
          <a:endParaRPr lang="fr-CH" sz="1600" b="1" kern="1200" dirty="0">
            <a:solidFill>
              <a:schemeClr val="bg1">
                <a:lumMod val="50000"/>
              </a:schemeClr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CH" sz="1600" b="1" kern="1200" dirty="0" smtClean="0">
              <a:solidFill>
                <a:schemeClr val="bg1">
                  <a:lumMod val="50000"/>
                </a:schemeClr>
              </a:solidFill>
            </a:rPr>
            <a:t>Audits;</a:t>
          </a:r>
          <a:endParaRPr lang="fr-CH" sz="1600" b="1" kern="1200" dirty="0">
            <a:solidFill>
              <a:schemeClr val="bg1">
                <a:lumMod val="50000"/>
              </a:schemeClr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CH" sz="1600" b="1" kern="1200" dirty="0" err="1" smtClean="0">
              <a:solidFill>
                <a:schemeClr val="bg1">
                  <a:lumMod val="50000"/>
                </a:schemeClr>
              </a:solidFill>
            </a:rPr>
            <a:t>Spéc</a:t>
          </a:r>
          <a:r>
            <a:rPr lang="fr-CH" sz="1600" b="1" kern="1200" dirty="0" smtClean="0">
              <a:solidFill>
                <a:schemeClr val="bg1">
                  <a:lumMod val="50000"/>
                </a:schemeClr>
              </a:solidFill>
            </a:rPr>
            <a:t>. L&amp;D, formateurs</a:t>
          </a:r>
          <a:endParaRPr lang="fr-CH" sz="1600" b="1" kern="1200" dirty="0">
            <a:solidFill>
              <a:schemeClr val="bg1">
                <a:lumMod val="50000"/>
              </a:schemeClr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CH" sz="1600" b="1" kern="1200" dirty="0" smtClean="0">
              <a:solidFill>
                <a:schemeClr val="bg1">
                  <a:lumMod val="50000"/>
                </a:schemeClr>
              </a:solidFill>
            </a:rPr>
            <a:t>etc.</a:t>
          </a:r>
          <a:endParaRPr lang="fr-CH" sz="1600" b="1" kern="1200" dirty="0">
            <a:solidFill>
              <a:schemeClr val="bg1">
                <a:lumMod val="50000"/>
              </a:schemeClr>
            </a:solidFill>
          </a:endParaRPr>
        </a:p>
      </dsp:txBody>
      <dsp:txXfrm>
        <a:off x="6173856" y="3275903"/>
        <a:ext cx="2268574" cy="1562958"/>
      </dsp:txXfrm>
    </dsp:sp>
    <dsp:sp modelId="{C95280DC-DCCF-43E7-B264-C36A2CA81B2F}">
      <dsp:nvSpPr>
        <dsp:cNvPr id="0" name=""/>
        <dsp:cNvSpPr/>
      </dsp:nvSpPr>
      <dsp:spPr>
        <a:xfrm>
          <a:off x="521517" y="2807014"/>
          <a:ext cx="3023831" cy="22658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CH" sz="1600" b="1" kern="1200" dirty="0" smtClean="0">
              <a:solidFill>
                <a:schemeClr val="bg1">
                  <a:lumMod val="50000"/>
                </a:schemeClr>
              </a:solidFill>
            </a:rPr>
            <a:t>Scolaires ;</a:t>
          </a:r>
          <a:endParaRPr lang="fr-CH" sz="1600" b="1" kern="1200" dirty="0">
            <a:solidFill>
              <a:schemeClr val="bg1">
                <a:lumMod val="50000"/>
              </a:schemeClr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CH" sz="1600" b="1" kern="1200" dirty="0" smtClean="0">
              <a:solidFill>
                <a:schemeClr val="bg1">
                  <a:lumMod val="50000"/>
                </a:schemeClr>
              </a:solidFill>
            </a:rPr>
            <a:t>Réinsertion ; </a:t>
          </a:r>
          <a:endParaRPr lang="fr-CH" sz="1600" b="1" kern="1200" dirty="0">
            <a:solidFill>
              <a:schemeClr val="bg1">
                <a:lumMod val="50000"/>
              </a:schemeClr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CH" sz="1600" b="1" kern="1200" dirty="0" smtClean="0">
              <a:solidFill>
                <a:schemeClr val="bg1">
                  <a:lumMod val="50000"/>
                </a:schemeClr>
              </a:solidFill>
            </a:rPr>
            <a:t>Accompagnement ;</a:t>
          </a:r>
          <a:endParaRPr lang="fr-CH" sz="1600" b="1" kern="1200" dirty="0">
            <a:solidFill>
              <a:schemeClr val="bg1">
                <a:lumMod val="50000"/>
              </a:schemeClr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CH" sz="1600" b="1" kern="1200" dirty="0" smtClean="0">
              <a:solidFill>
                <a:schemeClr val="bg1">
                  <a:lumMod val="50000"/>
                </a:schemeClr>
              </a:solidFill>
            </a:rPr>
            <a:t> etc.</a:t>
          </a:r>
          <a:endParaRPr lang="fr-CH" sz="1600" b="1" kern="1200" dirty="0">
            <a:solidFill>
              <a:schemeClr val="bg1">
                <a:lumMod val="50000"/>
              </a:schemeClr>
            </a:solidFill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fr-CH" sz="1100" b="1" kern="1200" dirty="0"/>
        </a:p>
      </dsp:txBody>
      <dsp:txXfrm>
        <a:off x="571290" y="3423245"/>
        <a:ext cx="2017136" cy="1599825"/>
      </dsp:txXfrm>
    </dsp:sp>
    <dsp:sp modelId="{CBC41C6F-951C-4735-BAED-F38F4112FD98}">
      <dsp:nvSpPr>
        <dsp:cNvPr id="0" name=""/>
        <dsp:cNvSpPr/>
      </dsp:nvSpPr>
      <dsp:spPr>
        <a:xfrm>
          <a:off x="4956692" y="-7"/>
          <a:ext cx="3516362" cy="157796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87313" lvl="1" indent="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CH" sz="1600" b="1" kern="1200" dirty="0" smtClean="0">
              <a:solidFill>
                <a:srgbClr val="808080"/>
              </a:solidFill>
            </a:rPr>
            <a:t>  Structures et équipes ;</a:t>
          </a:r>
          <a:endParaRPr lang="fr-CH" sz="1600" b="1" kern="1200" dirty="0">
            <a:solidFill>
              <a:srgbClr val="808080"/>
            </a:solidFill>
          </a:endParaRPr>
        </a:p>
        <a:p>
          <a:pPr marL="87313" lvl="1" indent="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CH" sz="1600" b="1" kern="1200" dirty="0" smtClean="0">
              <a:solidFill>
                <a:srgbClr val="808080"/>
              </a:solidFill>
            </a:rPr>
            <a:t>  Projets ;</a:t>
          </a:r>
          <a:endParaRPr lang="fr-CH" sz="1600" b="1" kern="1200" dirty="0">
            <a:solidFill>
              <a:srgbClr val="808080"/>
            </a:solidFill>
          </a:endParaRPr>
        </a:p>
        <a:p>
          <a:pPr marL="87313" lvl="1" indent="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CH" sz="1600" b="1" kern="1200" dirty="0" smtClean="0">
              <a:solidFill>
                <a:srgbClr val="808080"/>
              </a:solidFill>
            </a:rPr>
            <a:t>  Privé/public ;</a:t>
          </a:r>
          <a:endParaRPr lang="fr-CH" sz="1600" b="1" kern="1200" dirty="0">
            <a:solidFill>
              <a:srgbClr val="808080"/>
            </a:solidFill>
          </a:endParaRPr>
        </a:p>
        <a:p>
          <a:pPr marL="87313" lvl="1" indent="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CH" sz="1600" b="1" kern="1200" dirty="0" smtClean="0">
              <a:solidFill>
                <a:srgbClr val="808080"/>
              </a:solidFill>
            </a:rPr>
            <a:t>  Associations ;</a:t>
          </a:r>
          <a:endParaRPr lang="fr-CH" sz="1600" b="1" kern="1200" dirty="0">
            <a:solidFill>
              <a:srgbClr val="808080"/>
            </a:solidFill>
          </a:endParaRPr>
        </a:p>
        <a:p>
          <a:pPr marL="87313" lvl="1" indent="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CH" sz="1600" b="1" kern="1200" dirty="0" smtClean="0">
              <a:solidFill>
                <a:srgbClr val="808080"/>
              </a:solidFill>
            </a:rPr>
            <a:t>  etc.</a:t>
          </a:r>
          <a:endParaRPr lang="fr-CH" sz="1600" b="1" kern="1200" dirty="0">
            <a:solidFill>
              <a:srgbClr val="808080"/>
            </a:solidFill>
          </a:endParaRPr>
        </a:p>
      </dsp:txBody>
      <dsp:txXfrm>
        <a:off x="6046264" y="34656"/>
        <a:ext cx="2392127" cy="1114146"/>
      </dsp:txXfrm>
    </dsp:sp>
    <dsp:sp modelId="{873FBF67-2369-4AD9-B13D-A9EC1D0B54C9}">
      <dsp:nvSpPr>
        <dsp:cNvPr id="0" name=""/>
        <dsp:cNvSpPr/>
      </dsp:nvSpPr>
      <dsp:spPr>
        <a:xfrm>
          <a:off x="445417" y="7"/>
          <a:ext cx="3100759" cy="205305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fr-CH" sz="1600" b="1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CH" sz="1600" b="1" kern="1200" dirty="0" smtClean="0">
              <a:solidFill>
                <a:schemeClr val="bg1">
                  <a:lumMod val="50000"/>
                </a:schemeClr>
              </a:solidFill>
            </a:rPr>
            <a:t>DRH et membres de;</a:t>
          </a:r>
          <a:endParaRPr lang="fr-CH" sz="1600" b="1" kern="1200" dirty="0">
            <a:solidFill>
              <a:schemeClr val="bg1">
                <a:lumMod val="50000"/>
              </a:schemeClr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CH" sz="1600" b="1" kern="1200" dirty="0" smtClean="0">
              <a:solidFill>
                <a:schemeClr val="bg1">
                  <a:lumMod val="50000"/>
                </a:schemeClr>
              </a:solidFill>
            </a:rPr>
            <a:t>Business Partners ;</a:t>
          </a:r>
          <a:endParaRPr lang="fr-CH" sz="1600" b="1" kern="1200" dirty="0">
            <a:solidFill>
              <a:schemeClr val="bg1">
                <a:lumMod val="50000"/>
              </a:schemeClr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CH" sz="1600" b="1" kern="1200" dirty="0" smtClean="0">
              <a:solidFill>
                <a:schemeClr val="bg1">
                  <a:lumMod val="50000"/>
                </a:schemeClr>
              </a:solidFill>
            </a:rPr>
            <a:t>Spéc. Recrutement ;</a:t>
          </a:r>
          <a:endParaRPr lang="fr-CH" sz="1600" b="1" kern="1200" dirty="0">
            <a:solidFill>
              <a:schemeClr val="bg1">
                <a:lumMod val="50000"/>
              </a:schemeClr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r-CH" sz="1600" b="1" kern="1200" dirty="0" smtClean="0">
              <a:solidFill>
                <a:schemeClr val="bg1">
                  <a:lumMod val="50000"/>
                </a:schemeClr>
              </a:solidFill>
            </a:rPr>
            <a:t>etc.</a:t>
          </a:r>
          <a:endParaRPr lang="fr-CH" sz="1600" b="1" kern="1200" dirty="0">
            <a:solidFill>
              <a:schemeClr val="bg1">
                <a:lumMod val="50000"/>
              </a:schemeClr>
            </a:solidFill>
          </a:endParaRP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fr-CH" sz="900" b="1" kern="1200" dirty="0"/>
        </a:p>
      </dsp:txBody>
      <dsp:txXfrm>
        <a:off x="490516" y="45106"/>
        <a:ext cx="2080333" cy="1449594"/>
      </dsp:txXfrm>
    </dsp:sp>
    <dsp:sp modelId="{367F24FB-9632-4A94-AC40-4471B9E41EB2}">
      <dsp:nvSpPr>
        <dsp:cNvPr id="0" name=""/>
        <dsp:cNvSpPr/>
      </dsp:nvSpPr>
      <dsp:spPr>
        <a:xfrm>
          <a:off x="2179277" y="307671"/>
          <a:ext cx="2135181" cy="2135181"/>
        </a:xfrm>
        <a:prstGeom prst="pieWedge">
          <a:avLst/>
        </a:prstGeom>
        <a:solidFill>
          <a:srgbClr val="385D8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H" sz="1700" b="1" kern="1200" dirty="0" smtClean="0">
              <a:solidFill>
                <a:schemeClr val="bg1"/>
              </a:solidFill>
            </a:rPr>
            <a:t>Fonctions RH</a:t>
          </a:r>
          <a:endParaRPr lang="fr-CH" sz="1700" b="1" kern="1200" dirty="0">
            <a:solidFill>
              <a:schemeClr val="bg1"/>
            </a:solidFill>
          </a:endParaRPr>
        </a:p>
      </dsp:txBody>
      <dsp:txXfrm>
        <a:off x="2804657" y="933051"/>
        <a:ext cx="1509801" cy="1509801"/>
      </dsp:txXfrm>
    </dsp:sp>
    <dsp:sp modelId="{E14C499E-C924-421D-803A-D2F2E752F87D}">
      <dsp:nvSpPr>
        <dsp:cNvPr id="0" name=""/>
        <dsp:cNvSpPr/>
      </dsp:nvSpPr>
      <dsp:spPr>
        <a:xfrm rot="5400000">
          <a:off x="4413081" y="307671"/>
          <a:ext cx="2135181" cy="2135181"/>
        </a:xfrm>
        <a:prstGeom prst="pieWedge">
          <a:avLst/>
        </a:prstGeom>
        <a:solidFill>
          <a:srgbClr val="385D8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H" sz="1700" b="1" kern="1200" dirty="0" smtClean="0">
              <a:solidFill>
                <a:schemeClr val="bg1"/>
              </a:solidFill>
            </a:rPr>
            <a:t>Leaders et managers</a:t>
          </a:r>
          <a:endParaRPr lang="fr-CH" sz="1700" b="1" kern="1200" dirty="0">
            <a:solidFill>
              <a:schemeClr val="bg1"/>
            </a:solidFill>
          </a:endParaRPr>
        </a:p>
      </dsp:txBody>
      <dsp:txXfrm rot="-5400000">
        <a:off x="4413081" y="933051"/>
        <a:ext cx="1509801" cy="1509801"/>
      </dsp:txXfrm>
    </dsp:sp>
    <dsp:sp modelId="{924353BD-73EB-4832-B7F6-B271EC8BB9F6}">
      <dsp:nvSpPr>
        <dsp:cNvPr id="0" name=""/>
        <dsp:cNvSpPr/>
      </dsp:nvSpPr>
      <dsp:spPr>
        <a:xfrm rot="10800000">
          <a:off x="4413081" y="2541475"/>
          <a:ext cx="2135181" cy="2135181"/>
        </a:xfrm>
        <a:prstGeom prst="pieWedge">
          <a:avLst/>
        </a:prstGeom>
        <a:solidFill>
          <a:srgbClr val="385D8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H" sz="1700" b="1" kern="1200" dirty="0" smtClean="0">
              <a:solidFill>
                <a:schemeClr val="bg1"/>
              </a:solidFill>
            </a:rPr>
            <a:t>Indépendants et autres</a:t>
          </a:r>
          <a:endParaRPr lang="fr-CH" sz="1700" b="1" kern="1200" dirty="0">
            <a:solidFill>
              <a:schemeClr val="bg1"/>
            </a:solidFill>
          </a:endParaRPr>
        </a:p>
      </dsp:txBody>
      <dsp:txXfrm rot="10800000">
        <a:off x="4413081" y="2541475"/>
        <a:ext cx="1509801" cy="1509801"/>
      </dsp:txXfrm>
    </dsp:sp>
    <dsp:sp modelId="{9FA1A4DD-A970-4CE0-AB86-1074DAA4A0BE}">
      <dsp:nvSpPr>
        <dsp:cNvPr id="0" name=""/>
        <dsp:cNvSpPr/>
      </dsp:nvSpPr>
      <dsp:spPr>
        <a:xfrm rot="16200000">
          <a:off x="2179277" y="2541475"/>
          <a:ext cx="2135181" cy="2135181"/>
        </a:xfrm>
        <a:prstGeom prst="pieWedge">
          <a:avLst/>
        </a:prstGeom>
        <a:solidFill>
          <a:srgbClr val="385D8A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120904" rIns="120904" bIns="120904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H" sz="1700" b="1" kern="1200" dirty="0" smtClean="0">
              <a:solidFill>
                <a:schemeClr val="bg1"/>
              </a:solidFill>
            </a:rPr>
            <a:t>Conseillers et Psychologues en </a:t>
          </a:r>
        </a:p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CH" sz="1700" b="1" kern="1200" dirty="0" smtClean="0">
              <a:solidFill>
                <a:schemeClr val="bg1"/>
              </a:solidFill>
            </a:rPr>
            <a:t>orientation</a:t>
          </a:r>
          <a:endParaRPr lang="fr-CH" sz="1700" b="1" kern="1200" dirty="0">
            <a:solidFill>
              <a:schemeClr val="bg1"/>
            </a:solidFill>
          </a:endParaRPr>
        </a:p>
      </dsp:txBody>
      <dsp:txXfrm rot="5400000">
        <a:off x="2804657" y="2541475"/>
        <a:ext cx="1509801" cy="1509801"/>
      </dsp:txXfrm>
    </dsp:sp>
    <dsp:sp modelId="{AEFC9CC8-BFC5-4275-9B05-9918E57A0C39}">
      <dsp:nvSpPr>
        <dsp:cNvPr id="0" name=""/>
        <dsp:cNvSpPr/>
      </dsp:nvSpPr>
      <dsp:spPr>
        <a:xfrm>
          <a:off x="3995168" y="2113235"/>
          <a:ext cx="737204" cy="641047"/>
        </a:xfrm>
        <a:prstGeom prst="circularArrow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7A1B2C-EB91-42DE-B671-5BDCCE580409}">
      <dsp:nvSpPr>
        <dsp:cNvPr id="0" name=""/>
        <dsp:cNvSpPr/>
      </dsp:nvSpPr>
      <dsp:spPr>
        <a:xfrm rot="10800000">
          <a:off x="3995168" y="2142676"/>
          <a:ext cx="737204" cy="641047"/>
        </a:xfrm>
        <a:prstGeom prst="circular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45C54D-88BE-4D6D-8876-1AE8ECBB0A22}" type="datetimeFigureOut">
              <a:rPr lang="fr-CH" smtClean="0"/>
              <a:t>04.12.2019</a:t>
            </a:fld>
            <a:endParaRPr lang="fr-CH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H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C3C7A0-9F9C-413B-85D5-05204A57D96F}" type="slidenum">
              <a:rPr lang="fr-CH" smtClean="0"/>
              <a:t>‹#›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9653700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/>
              <a:buNone/>
            </a:pPr>
            <a:r>
              <a:rPr lang="fr-CH" dirty="0" smtClean="0"/>
              <a:t>1/ </a:t>
            </a:r>
            <a:r>
              <a:rPr lang="fr-CH" sz="1200" dirty="0" smtClean="0"/>
              <a:t>Delacroix, E., &amp; </a:t>
            </a:r>
            <a:r>
              <a:rPr lang="fr-CH" sz="1200" dirty="0" err="1" smtClean="0"/>
              <a:t>Galtier</a:t>
            </a:r>
            <a:r>
              <a:rPr lang="fr-CH" sz="1200" dirty="0" smtClean="0"/>
              <a:t>, V. (2005). Le groupe est-il plus créatif que l'individu isolé?. Management Avenir, (2), 71-86.</a:t>
            </a:r>
            <a:endParaRPr lang="en-US" sz="1200" dirty="0" smtClean="0"/>
          </a:p>
          <a:p>
            <a:pPr marL="0" indent="0">
              <a:buFont typeface="Arial"/>
              <a:buNone/>
            </a:pPr>
            <a:r>
              <a:rPr lang="en-US" sz="1200" dirty="0" smtClean="0"/>
              <a:t>Diehl, M., &amp; </a:t>
            </a:r>
            <a:r>
              <a:rPr lang="en-US" sz="1200" dirty="0" err="1" smtClean="0"/>
              <a:t>Stroebe</a:t>
            </a:r>
            <a:r>
              <a:rPr lang="en-US" sz="1200" dirty="0" smtClean="0"/>
              <a:t>, W. (1987). Productivity loss in brainstorming groups: Toward the solution of a riddle. </a:t>
            </a:r>
            <a:r>
              <a:rPr lang="en-US" sz="1200" i="1" dirty="0" smtClean="0"/>
              <a:t>Journal of personality and social psychology</a:t>
            </a:r>
            <a:r>
              <a:rPr lang="en-US" sz="1200" dirty="0" smtClean="0"/>
              <a:t>, 53(3), 497.</a:t>
            </a:r>
          </a:p>
          <a:p>
            <a:pPr marL="0" indent="0">
              <a:buFont typeface="Arial"/>
              <a:buNone/>
            </a:pPr>
            <a:r>
              <a:rPr lang="en-US" sz="1200" dirty="0" smtClean="0"/>
              <a:t>Johnson, B. R., &amp; </a:t>
            </a:r>
            <a:r>
              <a:rPr lang="en-US" sz="1200" dirty="0" err="1" smtClean="0"/>
              <a:t>D’Lauro</a:t>
            </a:r>
            <a:r>
              <a:rPr lang="en-US" sz="1200" dirty="0" smtClean="0"/>
              <a:t>, C. J. (2018). After brainstorming, groups select an early generated idea as their best idea. Small Group Research, 49(2), 177-194.</a:t>
            </a:r>
            <a:endParaRPr lang="de-DE" sz="1200" dirty="0" smtClean="0"/>
          </a:p>
          <a:p>
            <a:pPr marL="0" indent="0">
              <a:buFont typeface="Arial"/>
              <a:buNone/>
            </a:pPr>
            <a:r>
              <a:rPr lang="en-US" sz="1200" dirty="0" smtClean="0"/>
              <a:t>Ritter, S., &amp; </a:t>
            </a:r>
            <a:r>
              <a:rPr lang="en-US" sz="1200" dirty="0" err="1" smtClean="0"/>
              <a:t>Mostert</a:t>
            </a:r>
            <a:r>
              <a:rPr lang="en-US" sz="1200" dirty="0" smtClean="0"/>
              <a:t>, N. (2018). How to facilitate a brainstorming session: The effect of idea generation techniques and of group brainstorm after individual brainstorm, </a:t>
            </a:r>
            <a:r>
              <a:rPr lang="en-US" sz="1200" i="1" dirty="0" smtClean="0"/>
              <a:t>Creative Industries Journal</a:t>
            </a:r>
            <a:r>
              <a:rPr lang="en-US" sz="1200" dirty="0" smtClean="0"/>
              <a:t>, 11:3, 263-277 </a:t>
            </a:r>
          </a:p>
          <a:p>
            <a:endParaRPr lang="fr-CH" dirty="0" smtClean="0"/>
          </a:p>
          <a:p>
            <a:pPr marL="0" indent="0">
              <a:buFont typeface="Arial"/>
              <a:buNone/>
            </a:pPr>
            <a:r>
              <a:rPr lang="fr-CH" sz="1200" dirty="0" smtClean="0"/>
              <a:t>2/ </a:t>
            </a:r>
            <a:r>
              <a:rPr lang="en-US" sz="1200" dirty="0" err="1" smtClean="0"/>
              <a:t>Bouville</a:t>
            </a:r>
            <a:r>
              <a:rPr lang="en-US" sz="1200" dirty="0" smtClean="0"/>
              <a:t>, G., </a:t>
            </a:r>
            <a:r>
              <a:rPr lang="en-US" sz="1200" dirty="0" err="1" smtClean="0"/>
              <a:t>Dello</a:t>
            </a:r>
            <a:r>
              <a:rPr lang="en-US" sz="1200" dirty="0" smtClean="0"/>
              <a:t> Russo, S., &amp; Truxillo, D. (2018). The moderating role of age in the job characteristics–absenteeism relationship: A matter of occupational context? </a:t>
            </a:r>
            <a:r>
              <a:rPr lang="en-US" sz="1200" i="1" dirty="0" smtClean="0"/>
              <a:t>Journal of Occupational and Organizational Psychology</a:t>
            </a:r>
            <a:r>
              <a:rPr lang="en-US" sz="1200" dirty="0" smtClean="0"/>
              <a:t>, 91(1), 57-83.</a:t>
            </a:r>
            <a:endParaRPr lang="de-DE" sz="1200" dirty="0" smtClean="0"/>
          </a:p>
          <a:p>
            <a:pPr marL="0" indent="0">
              <a:buFont typeface="Arial"/>
              <a:buNone/>
            </a:pPr>
            <a:r>
              <a:rPr lang="de-DE" sz="1200" dirty="0" smtClean="0"/>
              <a:t>Moser, R., Egger, M. &amp; Thom, N. (2007). Arbeitsfähigkeit und Integration der älteren Arbeitskräfte in der Schweiz – Studie I. SECO Publikation Arbeitsmarktpolitik No. 24. Berne: SECO.</a:t>
            </a:r>
          </a:p>
          <a:p>
            <a:pPr marL="0" indent="0">
              <a:buFont typeface="Arial"/>
              <a:buNone/>
            </a:pPr>
            <a:r>
              <a:rPr lang="en-US" sz="1200" dirty="0" smtClean="0"/>
              <a:t>Ng, T. W. H., &amp; Feldman, D. C. (2008). The relationship of age to ten dimensions of job performance. </a:t>
            </a:r>
            <a:r>
              <a:rPr lang="en-US" sz="1200" i="1" dirty="0" smtClean="0"/>
              <a:t>Journal of Applied Psychology</a:t>
            </a:r>
            <a:r>
              <a:rPr lang="en-US" sz="1200" dirty="0" smtClean="0"/>
              <a:t>, 93, 392–423.</a:t>
            </a:r>
          </a:p>
          <a:p>
            <a:pPr marL="0" indent="0">
              <a:buFont typeface="Arial"/>
              <a:buNone/>
            </a:pPr>
            <a:r>
              <a:rPr lang="en-US" sz="1200" dirty="0" smtClean="0"/>
              <a:t>Ng, T. W., &amp; Feldman, D. C. (2013). Employee age and health. </a:t>
            </a:r>
            <a:r>
              <a:rPr lang="en-US" sz="1200" i="1" dirty="0" smtClean="0"/>
              <a:t>Journal of Vocational Behavior</a:t>
            </a:r>
            <a:r>
              <a:rPr lang="en-US" sz="1200" dirty="0" smtClean="0"/>
              <a:t>, 83, 336–345. </a:t>
            </a:r>
          </a:p>
          <a:p>
            <a:pPr marL="0" indent="0">
              <a:buFont typeface="Arial"/>
              <a:buNone/>
            </a:pPr>
            <a:r>
              <a:rPr lang="en-US" sz="1200" dirty="0" err="1" smtClean="0"/>
              <a:t>Schooler</a:t>
            </a:r>
            <a:r>
              <a:rPr lang="en-US" sz="1200" dirty="0" smtClean="0"/>
              <a:t>, C., Caplan, L., &amp; Oates, G. (1998). Aging and work : An overview. In K. W. </a:t>
            </a:r>
            <a:r>
              <a:rPr lang="en-US" sz="1200" dirty="0" err="1" smtClean="0"/>
              <a:t>Schaie</a:t>
            </a:r>
            <a:r>
              <a:rPr lang="en-US" sz="1200" dirty="0" smtClean="0"/>
              <a:t> &amp; C. </a:t>
            </a:r>
            <a:r>
              <a:rPr lang="en-US" sz="1200" dirty="0" err="1" smtClean="0"/>
              <a:t>Schooler</a:t>
            </a:r>
            <a:r>
              <a:rPr lang="en-US" sz="1200" dirty="0" smtClean="0"/>
              <a:t> (Eds.), </a:t>
            </a:r>
            <a:r>
              <a:rPr lang="en-US" sz="1200" i="1" dirty="0" smtClean="0"/>
              <a:t>Impact of Work on Older Workers </a:t>
            </a:r>
            <a:r>
              <a:rPr lang="en-US" sz="1200" dirty="0" smtClean="0"/>
              <a:t>(pp. 1- 19). New York : Springer. </a:t>
            </a:r>
          </a:p>
          <a:p>
            <a:pPr marL="0" indent="0">
              <a:buFont typeface="Arial"/>
              <a:buNone/>
            </a:pPr>
            <a:endParaRPr lang="fr-CH" sz="1200" dirty="0" smtClean="0"/>
          </a:p>
          <a:p>
            <a:pPr marL="0" indent="0">
              <a:buNone/>
            </a:pPr>
            <a:r>
              <a:rPr lang="fr-CH" sz="1200" dirty="0" smtClean="0"/>
              <a:t>3/ </a:t>
            </a:r>
            <a:r>
              <a:rPr lang="en-US" sz="1200" dirty="0" err="1" smtClean="0"/>
              <a:t>Bezrukova</a:t>
            </a:r>
            <a:r>
              <a:rPr lang="en-US" sz="1200" dirty="0" smtClean="0"/>
              <a:t>, K., Spell, C. S., Perry, J. L., &amp; </a:t>
            </a:r>
            <a:r>
              <a:rPr lang="en-US" sz="1200" dirty="0" err="1" smtClean="0"/>
              <a:t>Jehn</a:t>
            </a:r>
            <a:r>
              <a:rPr lang="en-US" sz="1200" dirty="0" smtClean="0"/>
              <a:t>, K. A. (2016). A meta-analytical integration of over 40 years of research on diversity training evaluation. Psychological Bulletin, 142(11), 1227-1274.</a:t>
            </a:r>
            <a:endParaRPr lang="fr-CH" sz="1200" dirty="0" smtClean="0"/>
          </a:p>
          <a:p>
            <a:pPr marL="0" indent="0">
              <a:buNone/>
            </a:pPr>
            <a:r>
              <a:rPr lang="en-US" sz="1200" dirty="0" smtClean="0"/>
              <a:t>Dobbin, F., &amp; </a:t>
            </a:r>
            <a:r>
              <a:rPr lang="en-US" sz="1200" dirty="0" err="1" smtClean="0"/>
              <a:t>Kalev</a:t>
            </a:r>
            <a:r>
              <a:rPr lang="en-US" sz="1200" dirty="0" smtClean="0"/>
              <a:t>, A. (2016). Why diversity programs fail. Harvard Business Review, 94(7), 14.</a:t>
            </a:r>
          </a:p>
          <a:p>
            <a:pPr marL="0" indent="0">
              <a:buFont typeface="Arial"/>
              <a:buNone/>
            </a:pPr>
            <a:endParaRPr lang="en-US" sz="1200" dirty="0" smtClean="0"/>
          </a:p>
          <a:p>
            <a:pPr mar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C3C7A0-9F9C-413B-85D5-05204A57D96F}" type="slidenum">
              <a:rPr lang="fr-CH" smtClean="0"/>
              <a:t>3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0503093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 smtClean="0">
              <a:ea typeface="ＭＳ Ｐゴシック" panose="020B0600070205080204" pitchFamily="34" charset="-128"/>
            </a:endParaRPr>
          </a:p>
        </p:txBody>
      </p:sp>
      <p:sp>
        <p:nvSpPr>
          <p:cNvPr id="2867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39700200" indent="-392207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92213" indent="-2365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73225" indent="-2365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151063" indent="-2365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60826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306546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52266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979863" indent="-2365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8EECC03-D661-4F09-9F8D-1C24E2696515}" type="slidenum">
              <a:rPr lang="fr-CH" altLang="fr-FR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15</a:t>
            </a:fld>
            <a:endParaRPr lang="fr-CH" altLang="fr-FR" sz="130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577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CH" altLang="fr-FR" smtClean="0">
              <a:ea typeface="ＭＳ Ｐゴシック" panose="020B0600070205080204" pitchFamily="34" charset="-128"/>
            </a:endParaRPr>
          </a:p>
        </p:txBody>
      </p:sp>
      <p:sp>
        <p:nvSpPr>
          <p:cNvPr id="4710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68350" indent="-29527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81100" indent="-2349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54175" indent="-2349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127250" indent="-2349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84450" indent="-234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3041650" indent="-234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98850" indent="-234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956050" indent="-2349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964133F0-3686-4DE3-8F7B-7674167148B2}" type="slidenum">
              <a:rPr lang="fr-CH" altLang="fr-FR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20</a:t>
            </a:fld>
            <a:endParaRPr lang="fr-CH" altLang="fr-FR" sz="130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606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 smtClean="0">
              <a:ea typeface="ＭＳ Ｐゴシック" panose="020B0600070205080204" pitchFamily="34" charset="-128"/>
            </a:endParaRPr>
          </a:p>
        </p:txBody>
      </p:sp>
      <p:sp>
        <p:nvSpPr>
          <p:cNvPr id="4915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41076563" indent="-405812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235075" indent="-2460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731963" indent="-2460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225675" indent="-246063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682875" indent="-2460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3140075" indent="-2460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597275" indent="-2460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4054475" indent="-24606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20A4522-C586-4163-BA31-456BE18349A6}" type="slidenum">
              <a:rPr lang="fr-CH" altLang="fr-FR" sz="1300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21</a:t>
            </a:fld>
            <a:endParaRPr lang="fr-CH" altLang="fr-FR" sz="130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6138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FEF73-A187-6042-8250-E34EFEB62D41}" type="datetimeFigureOut">
              <a:rPr lang="fr-FR" smtClean="0"/>
              <a:t>04/12/2019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2AE36-D3B7-EA45-A19B-A50E80FBC76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9679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FEF73-A187-6042-8250-E34EFEB62D41}" type="datetimeFigureOut">
              <a:rPr lang="fr-FR" smtClean="0"/>
              <a:t>04/12/2019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2AE36-D3B7-EA45-A19B-A50E80FBC76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91637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FEF73-A187-6042-8250-E34EFEB62D41}" type="datetimeFigureOut">
              <a:rPr lang="fr-FR" smtClean="0"/>
              <a:t>04/12/2019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2AE36-D3B7-EA45-A19B-A50E80FBC76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5065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FEF73-A187-6042-8250-E34EFEB62D41}" type="datetimeFigureOut">
              <a:rPr lang="fr-FR" smtClean="0"/>
              <a:t>04/12/2019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2AE36-D3B7-EA45-A19B-A50E80FBC76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46722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FEF73-A187-6042-8250-E34EFEB62D41}" type="datetimeFigureOut">
              <a:rPr lang="fr-FR" smtClean="0"/>
              <a:t>04/12/2019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2AE36-D3B7-EA45-A19B-A50E80FBC76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5636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FEF73-A187-6042-8250-E34EFEB62D41}" type="datetimeFigureOut">
              <a:rPr lang="fr-FR" smtClean="0"/>
              <a:t>04/12/2019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2AE36-D3B7-EA45-A19B-A50E80FBC76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556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FEF73-A187-6042-8250-E34EFEB62D41}" type="datetimeFigureOut">
              <a:rPr lang="fr-FR" smtClean="0"/>
              <a:t>04/12/2019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2AE36-D3B7-EA45-A19B-A50E80FBC76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6288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FEF73-A187-6042-8250-E34EFEB62D41}" type="datetimeFigureOut">
              <a:rPr lang="fr-FR" smtClean="0"/>
              <a:t>04/12/2019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2AE36-D3B7-EA45-A19B-A50E80FBC76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8540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FEF73-A187-6042-8250-E34EFEB62D41}" type="datetimeFigureOut">
              <a:rPr lang="fr-FR" smtClean="0"/>
              <a:t>04/12/2019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2AE36-D3B7-EA45-A19B-A50E80FBC76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08862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FEF73-A187-6042-8250-E34EFEB62D41}" type="datetimeFigureOut">
              <a:rPr lang="fr-FR" smtClean="0"/>
              <a:t>04/12/2019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2AE36-D3B7-EA45-A19B-A50E80FBC76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85976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FEF73-A187-6042-8250-E34EFEB62D41}" type="datetimeFigureOut">
              <a:rPr lang="fr-FR" smtClean="0"/>
              <a:t>04/12/2019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E2AE36-D3B7-EA45-A19B-A50E80FBC76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19317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FEF73-A187-6042-8250-E34EFEB62D41}" type="datetimeFigureOut">
              <a:rPr lang="fr-FR" smtClean="0"/>
              <a:t>04/12/2019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E2AE36-D3B7-EA45-A19B-A50E80FBC76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0323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" Target="slide1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5" Type="http://schemas.openxmlformats.org/officeDocument/2006/relationships/image" Target="../media/image2.jpg"/><Relationship Id="rId4" Type="http://schemas.openxmlformats.org/officeDocument/2006/relationships/image" Target="../media/image11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hyperlink" Target="mailto:eloise.burnet@unige.ch" TargetMode="External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g"/><Relationship Id="rId5" Type="http://schemas.openxmlformats.org/officeDocument/2006/relationships/hyperlink" Target="mailto:Nadine.bague@unige.ch" TargetMode="External"/><Relationship Id="rId4" Type="http://schemas.openxmlformats.org/officeDocument/2006/relationships/hyperlink" Target="mailto:erwan.bellard@unige.ch" TargetMode="External"/><Relationship Id="rId9" Type="http://schemas.openxmlformats.org/officeDocument/2006/relationships/image" Target="../media/image16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8668" y="1679750"/>
            <a:ext cx="5756246" cy="1997920"/>
          </a:xfrm>
          <a:prstGeom prst="rect">
            <a:avLst/>
          </a:prstGeom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587561" y="5506936"/>
            <a:ext cx="77343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CH" altLang="en-US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Institut Fédéral des hautes études en Formation </a:t>
            </a:r>
            <a:r>
              <a:rPr lang="fr-CH" altLang="en-US" b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</a:t>
            </a:r>
            <a:r>
              <a:rPr kumimoji="0" lang="fr-CH" altLang="en-US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rofessionnelle IFFP </a:t>
            </a:r>
            <a:endParaRPr kumimoji="0" lang="fr-CH" altLang="en-U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2823588" y="4423026"/>
            <a:ext cx="27335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5 décembre 2019</a:t>
            </a:r>
            <a:endParaRPr lang="fr-CH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423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2192772" y="789723"/>
            <a:ext cx="444859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b="1" dirty="0" smtClean="0"/>
              <a:t>Au bon moment, au bon rythme: </a:t>
            </a:r>
          </a:p>
          <a:p>
            <a:endParaRPr lang="fr-CH" sz="2400" b="1" dirty="0"/>
          </a:p>
          <a:p>
            <a:pPr algn="ctr"/>
            <a:r>
              <a:rPr lang="fr-CH" sz="2400" b="1" dirty="0" smtClean="0"/>
              <a:t>celui de </a:t>
            </a:r>
            <a:r>
              <a:rPr lang="fr-CH" sz="2400" b="1" dirty="0" err="1" smtClean="0"/>
              <a:t>chacun.e</a:t>
            </a:r>
            <a:r>
              <a:rPr lang="fr-CH" sz="2400" b="1" dirty="0" smtClean="0"/>
              <a:t> ….</a:t>
            </a:r>
            <a:endParaRPr lang="fr-CH" sz="2400" b="1" dirty="0"/>
          </a:p>
        </p:txBody>
      </p:sp>
      <p:grpSp>
        <p:nvGrpSpPr>
          <p:cNvPr id="7" name="Groupe 6"/>
          <p:cNvGrpSpPr/>
          <p:nvPr/>
        </p:nvGrpSpPr>
        <p:grpSpPr>
          <a:xfrm>
            <a:off x="386514" y="6279051"/>
            <a:ext cx="8280000" cy="449005"/>
            <a:chOff x="473154" y="5992446"/>
            <a:chExt cx="8280000" cy="449005"/>
          </a:xfrm>
        </p:grpSpPr>
        <p:cxnSp>
          <p:nvCxnSpPr>
            <p:cNvPr id="8" name="Connecteur droit 7"/>
            <p:cNvCxnSpPr/>
            <p:nvPr/>
          </p:nvCxnSpPr>
          <p:spPr>
            <a:xfrm>
              <a:off x="473154" y="6441451"/>
              <a:ext cx="8280000" cy="0"/>
            </a:xfrm>
            <a:prstGeom prst="line">
              <a:avLst/>
            </a:prstGeom>
            <a:ln w="3175" cmpd="sng">
              <a:solidFill>
                <a:srgbClr val="7F7F7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2749" y="5992446"/>
              <a:ext cx="3240405" cy="377190"/>
            </a:xfrm>
            <a:prstGeom prst="rect">
              <a:avLst/>
            </a:prstGeom>
          </p:spPr>
        </p:pic>
      </p:grpSp>
      <p:grpSp>
        <p:nvGrpSpPr>
          <p:cNvPr id="25" name="Groupe 24"/>
          <p:cNvGrpSpPr/>
          <p:nvPr/>
        </p:nvGrpSpPr>
        <p:grpSpPr>
          <a:xfrm>
            <a:off x="1162165" y="2369909"/>
            <a:ext cx="6509805" cy="1649147"/>
            <a:chOff x="1603953" y="4053011"/>
            <a:chExt cx="6509805" cy="1649147"/>
          </a:xfrm>
        </p:grpSpPr>
        <p:cxnSp>
          <p:nvCxnSpPr>
            <p:cNvPr id="5" name="Connecteur droit avec flèche 4"/>
            <p:cNvCxnSpPr/>
            <p:nvPr/>
          </p:nvCxnSpPr>
          <p:spPr>
            <a:xfrm>
              <a:off x="1603953" y="5671335"/>
              <a:ext cx="6509805" cy="30823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Groupe 13"/>
            <p:cNvGrpSpPr>
              <a:grpSpLocks/>
            </p:cNvGrpSpPr>
            <p:nvPr/>
          </p:nvGrpSpPr>
          <p:grpSpPr bwMode="auto">
            <a:xfrm>
              <a:off x="1603953" y="4053011"/>
              <a:ext cx="1605139" cy="1391303"/>
              <a:chOff x="826901" y="1408923"/>
              <a:chExt cx="1408917" cy="1080120"/>
            </a:xfrm>
            <a:solidFill>
              <a:srgbClr val="808080"/>
            </a:solidFill>
          </p:grpSpPr>
          <p:sp>
            <p:nvSpPr>
              <p:cNvPr id="15" name="Rectangle 14"/>
              <p:cNvSpPr/>
              <p:nvPr/>
            </p:nvSpPr>
            <p:spPr>
              <a:xfrm>
                <a:off x="826901" y="1408923"/>
                <a:ext cx="1408917" cy="108012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CH"/>
              </a:p>
            </p:txBody>
          </p:sp>
          <p:sp>
            <p:nvSpPr>
              <p:cNvPr id="16" name="ZoneTexte 5"/>
              <p:cNvSpPr txBox="1">
                <a:spLocks noChangeArrowheads="1"/>
              </p:cNvSpPr>
              <p:nvPr/>
            </p:nvSpPr>
            <p:spPr bwMode="auto">
              <a:xfrm>
                <a:off x="914927" y="1572906"/>
                <a:ext cx="1220187" cy="62124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xtLst/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"/>
                  <a:defRPr sz="3200"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"/>
                  <a:defRPr sz="2800"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"/>
                  <a:defRPr sz="2400"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"/>
                  <a:defRPr sz="2000"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fr-CH" altLang="fr-FR" sz="1800" b="1" dirty="0" smtClean="0">
                    <a:solidFill>
                      <a:schemeClr val="bg1"/>
                    </a:solidFill>
                    <a:latin typeface="Arial" panose="020B0604020202020204" pitchFamily="34" charset="0"/>
                  </a:rPr>
                  <a:t>DAS</a:t>
                </a:r>
              </a:p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fr-CH" altLang="fr-FR" sz="1400" b="1" dirty="0" smtClean="0">
                    <a:solidFill>
                      <a:schemeClr val="bg1"/>
                    </a:solidFill>
                    <a:latin typeface="Arial" panose="020B0604020202020204" pitchFamily="34" charset="0"/>
                  </a:rPr>
                  <a:t>30 </a:t>
                </a:r>
                <a:r>
                  <a:rPr lang="fr-CH" altLang="fr-FR" sz="1400" b="1" dirty="0" err="1" smtClean="0">
                    <a:solidFill>
                      <a:schemeClr val="bg1"/>
                    </a:solidFill>
                    <a:latin typeface="Arial" panose="020B0604020202020204" pitchFamily="34" charset="0"/>
                  </a:rPr>
                  <a:t>créd</a:t>
                </a:r>
                <a:r>
                  <a:rPr lang="fr-CH" altLang="fr-FR" sz="1400" b="1" dirty="0" smtClean="0">
                    <a:solidFill>
                      <a:schemeClr val="bg1"/>
                    </a:solidFill>
                    <a:latin typeface="Arial" panose="020B0604020202020204" pitchFamily="34" charset="0"/>
                  </a:rPr>
                  <a:t>. ECTS</a:t>
                </a:r>
              </a:p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fr-CH" altLang="fr-FR" sz="1400" b="1" dirty="0" smtClean="0">
                    <a:solidFill>
                      <a:schemeClr val="bg1"/>
                    </a:solidFill>
                    <a:latin typeface="Arial" panose="020B0604020202020204" pitchFamily="34" charset="0"/>
                  </a:rPr>
                  <a:t>Janv. </a:t>
                </a:r>
                <a:r>
                  <a:rPr lang="fr-CH" altLang="fr-FR" sz="1400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à</a:t>
                </a:r>
                <a:r>
                  <a:rPr lang="fr-CH" altLang="fr-FR" sz="1400" b="1" dirty="0" smtClean="0">
                    <a:solidFill>
                      <a:schemeClr val="bg1"/>
                    </a:solidFill>
                    <a:latin typeface="Arial" panose="020B0604020202020204" pitchFamily="34" charset="0"/>
                  </a:rPr>
                  <a:t> Sept</a:t>
                </a:r>
              </a:p>
            </p:txBody>
          </p:sp>
        </p:grpSp>
        <p:grpSp>
          <p:nvGrpSpPr>
            <p:cNvPr id="17" name="Groupe 16"/>
            <p:cNvGrpSpPr>
              <a:grpSpLocks/>
            </p:cNvGrpSpPr>
            <p:nvPr/>
          </p:nvGrpSpPr>
          <p:grpSpPr bwMode="auto">
            <a:xfrm>
              <a:off x="4101065" y="4053011"/>
              <a:ext cx="1605139" cy="1329877"/>
              <a:chOff x="826901" y="1572906"/>
              <a:chExt cx="1408917" cy="916137"/>
            </a:xfrm>
            <a:solidFill>
              <a:srgbClr val="808080"/>
            </a:solidFill>
          </p:grpSpPr>
          <p:sp>
            <p:nvSpPr>
              <p:cNvPr id="18" name="Rectangle 17"/>
              <p:cNvSpPr/>
              <p:nvPr/>
            </p:nvSpPr>
            <p:spPr>
              <a:xfrm>
                <a:off x="826901" y="1572906"/>
                <a:ext cx="1408917" cy="91613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CH"/>
              </a:p>
            </p:txBody>
          </p:sp>
          <p:sp>
            <p:nvSpPr>
              <p:cNvPr id="19" name="ZoneTexte 5"/>
              <p:cNvSpPr txBox="1">
                <a:spLocks noChangeArrowheads="1"/>
              </p:cNvSpPr>
              <p:nvPr/>
            </p:nvSpPr>
            <p:spPr bwMode="auto">
              <a:xfrm>
                <a:off x="921266" y="1741512"/>
                <a:ext cx="1220187" cy="62124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xtLst/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"/>
                  <a:defRPr sz="3200"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"/>
                  <a:defRPr sz="2800"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"/>
                  <a:defRPr sz="2400"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"/>
                  <a:defRPr sz="2000"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fr-CH" altLang="fr-FR" sz="1800" b="1" dirty="0" smtClean="0">
                    <a:solidFill>
                      <a:schemeClr val="bg1"/>
                    </a:solidFill>
                    <a:latin typeface="Arial" panose="020B0604020202020204" pitchFamily="34" charset="0"/>
                  </a:rPr>
                  <a:t>CAS</a:t>
                </a:r>
              </a:p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fr-CH" altLang="fr-FR" sz="1400" b="1" dirty="0" smtClean="0">
                    <a:solidFill>
                      <a:schemeClr val="bg1"/>
                    </a:solidFill>
                    <a:latin typeface="Arial" panose="020B0604020202020204" pitchFamily="34" charset="0"/>
                  </a:rPr>
                  <a:t>20 </a:t>
                </a:r>
                <a:r>
                  <a:rPr lang="fr-CH" altLang="fr-FR" sz="1400" b="1" dirty="0" err="1" smtClean="0">
                    <a:solidFill>
                      <a:schemeClr val="bg1"/>
                    </a:solidFill>
                    <a:latin typeface="Arial" panose="020B0604020202020204" pitchFamily="34" charset="0"/>
                  </a:rPr>
                  <a:t>créd</a:t>
                </a:r>
                <a:r>
                  <a:rPr lang="fr-CH" altLang="fr-FR" sz="1400" b="1" dirty="0" smtClean="0">
                    <a:solidFill>
                      <a:schemeClr val="bg1"/>
                    </a:solidFill>
                    <a:latin typeface="Arial" panose="020B0604020202020204" pitchFamily="34" charset="0"/>
                  </a:rPr>
                  <a:t>. ECTS</a:t>
                </a:r>
              </a:p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fr-CH" altLang="fr-FR" sz="1400" b="1" dirty="0" smtClean="0">
                    <a:solidFill>
                      <a:schemeClr val="bg1"/>
                    </a:solidFill>
                    <a:latin typeface="Arial" panose="020B0604020202020204" pitchFamily="34" charset="0"/>
                  </a:rPr>
                  <a:t>Oct. à Juin</a:t>
                </a:r>
              </a:p>
            </p:txBody>
          </p:sp>
        </p:grpSp>
        <p:grpSp>
          <p:nvGrpSpPr>
            <p:cNvPr id="20" name="Groupe 19"/>
            <p:cNvGrpSpPr>
              <a:grpSpLocks/>
            </p:cNvGrpSpPr>
            <p:nvPr/>
          </p:nvGrpSpPr>
          <p:grpSpPr bwMode="auto">
            <a:xfrm>
              <a:off x="6508619" y="4053011"/>
              <a:ext cx="1605139" cy="1329877"/>
              <a:chOff x="826901" y="1572906"/>
              <a:chExt cx="1408917" cy="916137"/>
            </a:xfrm>
            <a:solidFill>
              <a:srgbClr val="808080"/>
            </a:solidFill>
          </p:grpSpPr>
          <p:sp>
            <p:nvSpPr>
              <p:cNvPr id="21" name="Rectangle 20"/>
              <p:cNvSpPr/>
              <p:nvPr/>
            </p:nvSpPr>
            <p:spPr>
              <a:xfrm>
                <a:off x="826901" y="1572906"/>
                <a:ext cx="1408917" cy="91613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CH"/>
              </a:p>
            </p:txBody>
          </p:sp>
          <p:sp>
            <p:nvSpPr>
              <p:cNvPr id="22" name="ZoneTexte 5"/>
              <p:cNvSpPr txBox="1">
                <a:spLocks noChangeArrowheads="1"/>
              </p:cNvSpPr>
              <p:nvPr/>
            </p:nvSpPr>
            <p:spPr bwMode="auto">
              <a:xfrm>
                <a:off x="921266" y="1741512"/>
                <a:ext cx="1220187" cy="55126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xtLst/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"/>
                  <a:defRPr sz="3200"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"/>
                  <a:defRPr sz="2800"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"/>
                  <a:defRPr sz="2400"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"/>
                  <a:defRPr sz="2000"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fr-CH" altLang="fr-FR" sz="1800" b="1" dirty="0" smtClean="0">
                    <a:solidFill>
                      <a:schemeClr val="bg1"/>
                    </a:solidFill>
                    <a:latin typeface="Arial" panose="020B0604020202020204" pitchFamily="34" charset="0"/>
                  </a:rPr>
                  <a:t>Mémoire</a:t>
                </a:r>
              </a:p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fr-CH" altLang="fr-FR" sz="1400" b="1" dirty="0" smtClean="0">
                    <a:solidFill>
                      <a:schemeClr val="bg1"/>
                    </a:solidFill>
                    <a:latin typeface="Arial" panose="020B0604020202020204" pitchFamily="34" charset="0"/>
                  </a:rPr>
                  <a:t>10 </a:t>
                </a:r>
                <a:r>
                  <a:rPr lang="fr-CH" altLang="fr-FR" sz="1400" b="1" dirty="0" err="1" smtClean="0">
                    <a:solidFill>
                      <a:schemeClr val="bg1"/>
                    </a:solidFill>
                    <a:latin typeface="Arial" panose="020B0604020202020204" pitchFamily="34" charset="0"/>
                  </a:rPr>
                  <a:t>créd</a:t>
                </a:r>
                <a:r>
                  <a:rPr lang="fr-CH" altLang="fr-FR" sz="1400" b="1" dirty="0" smtClean="0">
                    <a:solidFill>
                      <a:schemeClr val="bg1"/>
                    </a:solidFill>
                    <a:latin typeface="Arial" panose="020B0604020202020204" pitchFamily="34" charset="0"/>
                  </a:rPr>
                  <a:t>. ECTS</a:t>
                </a:r>
              </a:p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fr-CH" altLang="fr-FR" sz="1400" b="1" dirty="0" smtClean="0">
                    <a:solidFill>
                      <a:schemeClr val="bg1"/>
                    </a:solidFill>
                    <a:latin typeface="Arial" panose="020B0604020202020204" pitchFamily="34" charset="0"/>
                  </a:rPr>
                  <a:t>Juil. à Janv.</a:t>
                </a:r>
              </a:p>
            </p:txBody>
          </p:sp>
        </p:grpSp>
      </p:grpSp>
      <p:sp>
        <p:nvSpPr>
          <p:cNvPr id="26" name="Rectangle 25"/>
          <p:cNvSpPr/>
          <p:nvPr/>
        </p:nvSpPr>
        <p:spPr bwMode="auto">
          <a:xfrm>
            <a:off x="1162164" y="4245573"/>
            <a:ext cx="6509806" cy="1391303"/>
          </a:xfrm>
          <a:prstGeom prst="rect">
            <a:avLst/>
          </a:prstGeom>
          <a:solidFill>
            <a:srgbClr val="8080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CH"/>
          </a:p>
        </p:txBody>
      </p:sp>
      <p:sp>
        <p:nvSpPr>
          <p:cNvPr id="28" name="ZoneTexte 5"/>
          <p:cNvSpPr txBox="1">
            <a:spLocks noChangeArrowheads="1"/>
          </p:cNvSpPr>
          <p:nvPr/>
        </p:nvSpPr>
        <p:spPr bwMode="auto">
          <a:xfrm>
            <a:off x="2032007" y="4875302"/>
            <a:ext cx="4946309" cy="369332"/>
          </a:xfrm>
          <a:prstGeom prst="rect">
            <a:avLst/>
          </a:prstGeom>
          <a:solidFill>
            <a:srgbClr val="808080"/>
          </a:solidFill>
          <a:ln w="9525">
            <a:noFill/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CH" altLang="fr-FR" sz="18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Plans d’études personnalisés si nécessaire</a:t>
            </a:r>
            <a:endParaRPr lang="fr-CH" altLang="fr-FR" sz="1400" b="1" dirty="0" smtClean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9" name="ZoneTexte 5"/>
          <p:cNvSpPr txBox="1">
            <a:spLocks noChangeArrowheads="1"/>
          </p:cNvSpPr>
          <p:nvPr/>
        </p:nvSpPr>
        <p:spPr bwMode="auto">
          <a:xfrm>
            <a:off x="2497310" y="4464119"/>
            <a:ext cx="3839513" cy="369332"/>
          </a:xfrm>
          <a:prstGeom prst="rect">
            <a:avLst/>
          </a:prstGeom>
          <a:solidFill>
            <a:srgbClr val="808080"/>
          </a:solidFill>
          <a:ln w="9525">
            <a:noFill/>
            <a:miter lim="800000"/>
            <a:headEnd/>
            <a:tailEnd/>
          </a:ln>
          <a:extLst/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CH" altLang="fr-FR" sz="18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En 9 mois, 1 an, 2 ans, 3 ou 4 ans</a:t>
            </a:r>
            <a:endParaRPr lang="fr-CH" altLang="fr-FR" sz="1400" b="1" dirty="0" smtClean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6603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3"/>
          <p:cNvSpPr txBox="1">
            <a:spLocks/>
          </p:cNvSpPr>
          <p:nvPr/>
        </p:nvSpPr>
        <p:spPr>
          <a:xfrm>
            <a:off x="204383" y="778442"/>
            <a:ext cx="3310014" cy="68897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CH" sz="3600" b="1" i="1" dirty="0"/>
              <a:t>T</a:t>
            </a:r>
            <a:r>
              <a:rPr lang="fr-CH" sz="3600" b="1" i="1" dirty="0" smtClean="0"/>
              <a:t>ronc commun</a:t>
            </a:r>
            <a:endParaRPr lang="fr-CH" sz="3600" b="1" i="1" dirty="0"/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4280871" y="129332"/>
            <a:ext cx="5832475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40000"/>
              </a:lnSpc>
              <a:buClrTx/>
              <a:buSzTx/>
              <a:buFontTx/>
              <a:buNone/>
            </a:pPr>
            <a:r>
              <a:rPr lang="fr-CH" altLang="fr-FR" sz="2000" b="1" dirty="0">
                <a:solidFill>
                  <a:schemeClr val="tx1"/>
                </a:solidFill>
                <a:latin typeface="Calibri" panose="020F0502020204030204" pitchFamily="34" charset="0"/>
              </a:rPr>
              <a:t>Un semestre interdisciplinaire</a:t>
            </a:r>
          </a:p>
        </p:txBody>
      </p:sp>
      <p:sp>
        <p:nvSpPr>
          <p:cNvPr id="7" name="Rectangle 6"/>
          <p:cNvSpPr/>
          <p:nvPr/>
        </p:nvSpPr>
        <p:spPr>
          <a:xfrm>
            <a:off x="4280871" y="659165"/>
            <a:ext cx="4342999" cy="23852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spcAft>
                <a:spcPts val="600"/>
              </a:spcAft>
              <a:defRPr/>
            </a:pPr>
            <a:r>
              <a:rPr lang="fr-CH" b="1" dirty="0">
                <a:latin typeface="Calibri" pitchFamily="34" charset="0"/>
                <a:cs typeface="Calibri" pitchFamily="34" charset="0"/>
              </a:rPr>
              <a:t>7</a:t>
            </a:r>
            <a:r>
              <a:rPr lang="fr-CH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fr-CH" b="1" dirty="0">
                <a:latin typeface="Calibri" pitchFamily="34" charset="0"/>
                <a:cs typeface="Calibri" pitchFamily="34" charset="0"/>
              </a:rPr>
              <a:t>Modules </a:t>
            </a:r>
            <a:r>
              <a:rPr lang="fr-CH" dirty="0">
                <a:latin typeface="Calibri" pitchFamily="34" charset="0"/>
                <a:cs typeface="Calibri" pitchFamily="34" charset="0"/>
              </a:rPr>
              <a:t>(4 ECTS) </a:t>
            </a:r>
            <a:r>
              <a:rPr lang="fr-CH" b="1" dirty="0">
                <a:latin typeface="Calibri" pitchFamily="34" charset="0"/>
                <a:cs typeface="Calibri" pitchFamily="34" charset="0"/>
              </a:rPr>
              <a:t>de janvier à </a:t>
            </a:r>
            <a:r>
              <a:rPr lang="fr-CH" b="1" dirty="0" smtClean="0">
                <a:latin typeface="Calibri" pitchFamily="34" charset="0"/>
                <a:cs typeface="Calibri" pitchFamily="34" charset="0"/>
              </a:rPr>
              <a:t>septembre</a:t>
            </a:r>
            <a:r>
              <a:rPr lang="fr-CH" dirty="0" smtClean="0">
                <a:latin typeface="Calibri" pitchFamily="34" charset="0"/>
                <a:cs typeface="Calibri" pitchFamily="34" charset="0"/>
              </a:rPr>
              <a:t>:</a:t>
            </a:r>
            <a:endParaRPr lang="fr-CH" dirty="0">
              <a:latin typeface="Calibri" pitchFamily="34" charset="0"/>
              <a:cs typeface="Calibri" pitchFamily="34" charset="0"/>
            </a:endParaRPr>
          </a:p>
          <a:p>
            <a:pPr marL="342900" indent="-342900" eaLnBrk="1" hangingPunct="1">
              <a:buFont typeface="+mj-lt"/>
              <a:buAutoNum type="arabicPeriod"/>
              <a:defRPr/>
            </a:pPr>
            <a:r>
              <a:rPr lang="fr-CH" dirty="0">
                <a:latin typeface="Calibri" pitchFamily="34" charset="0"/>
                <a:cs typeface="Calibri" pitchFamily="34" charset="0"/>
              </a:rPr>
              <a:t>Environnement des organisations</a:t>
            </a:r>
          </a:p>
          <a:p>
            <a:pPr marL="342900" indent="-342900" eaLnBrk="1" hangingPunct="1">
              <a:buFont typeface="+mj-lt"/>
              <a:buAutoNum type="arabicPeriod"/>
              <a:defRPr/>
            </a:pPr>
            <a:r>
              <a:rPr lang="fr-CH" dirty="0">
                <a:latin typeface="Calibri" pitchFamily="34" charset="0"/>
                <a:cs typeface="Calibri" pitchFamily="34" charset="0"/>
              </a:rPr>
              <a:t>Sociologie des Organisations</a:t>
            </a:r>
          </a:p>
          <a:p>
            <a:pPr marL="342900" indent="-342900" eaLnBrk="1" hangingPunct="1">
              <a:buFont typeface="+mj-lt"/>
              <a:buAutoNum type="arabicPeriod"/>
              <a:defRPr/>
            </a:pPr>
            <a:r>
              <a:rPr lang="fr-CH" dirty="0">
                <a:latin typeface="Calibri" pitchFamily="34" charset="0"/>
                <a:cs typeface="Calibri" pitchFamily="34" charset="0"/>
              </a:rPr>
              <a:t>Psychologie du </a:t>
            </a:r>
            <a:r>
              <a:rPr lang="fr-CH" dirty="0" smtClean="0">
                <a:latin typeface="Calibri" pitchFamily="34" charset="0"/>
                <a:cs typeface="Calibri" pitchFamily="34" charset="0"/>
              </a:rPr>
              <a:t>Travail et méthodes de recherche</a:t>
            </a:r>
            <a:endParaRPr lang="fr-CH" dirty="0">
              <a:latin typeface="Calibri" pitchFamily="34" charset="0"/>
              <a:cs typeface="Calibri" pitchFamily="34" charset="0"/>
            </a:endParaRPr>
          </a:p>
          <a:p>
            <a:pPr marL="342900" indent="-342900" eaLnBrk="1" hangingPunct="1">
              <a:buFont typeface="+mj-lt"/>
              <a:buAutoNum type="arabicPeriod"/>
              <a:defRPr/>
            </a:pPr>
            <a:r>
              <a:rPr lang="fr-CH" dirty="0">
                <a:latin typeface="Calibri" pitchFamily="34" charset="0"/>
                <a:cs typeface="Calibri" pitchFamily="34" charset="0"/>
              </a:rPr>
              <a:t>Conseil et intervention</a:t>
            </a:r>
          </a:p>
          <a:p>
            <a:pPr marL="342900" indent="-342900" eaLnBrk="1" hangingPunct="1">
              <a:buFont typeface="+mj-lt"/>
              <a:buAutoNum type="arabicPeriod"/>
              <a:defRPr/>
            </a:pPr>
            <a:r>
              <a:rPr lang="fr-CH" dirty="0">
                <a:latin typeface="Calibri" pitchFamily="34" charset="0"/>
                <a:cs typeface="Calibri" pitchFamily="34" charset="0"/>
              </a:rPr>
              <a:t>Ressources Humaines</a:t>
            </a:r>
          </a:p>
          <a:p>
            <a:pPr marL="342900" indent="-342900" eaLnBrk="1" hangingPunct="1">
              <a:buFont typeface="+mj-lt"/>
              <a:buAutoNum type="arabicPeriod"/>
              <a:defRPr/>
            </a:pPr>
            <a:r>
              <a:rPr lang="fr-CH" dirty="0">
                <a:latin typeface="Calibri" pitchFamily="34" charset="0"/>
                <a:cs typeface="Calibri" pitchFamily="34" charset="0"/>
              </a:rPr>
              <a:t>Comportement </a:t>
            </a:r>
            <a:r>
              <a:rPr lang="fr-CH" dirty="0" smtClean="0">
                <a:latin typeface="Calibri" pitchFamily="34" charset="0"/>
                <a:cs typeface="Calibri" pitchFamily="34" charset="0"/>
              </a:rPr>
              <a:t>Organisationnel </a:t>
            </a:r>
            <a:endParaRPr lang="fr-CH" dirty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861832" y="1777501"/>
            <a:ext cx="1943100" cy="2246799"/>
            <a:chOff x="914752" y="1234705"/>
            <a:chExt cx="1943100" cy="2246799"/>
          </a:xfrm>
        </p:grpSpPr>
        <p:grpSp>
          <p:nvGrpSpPr>
            <p:cNvPr id="2" name="Groupe 1"/>
            <p:cNvGrpSpPr>
              <a:grpSpLocks/>
            </p:cNvGrpSpPr>
            <p:nvPr/>
          </p:nvGrpSpPr>
          <p:grpSpPr bwMode="auto">
            <a:xfrm>
              <a:off x="1254060" y="2402004"/>
              <a:ext cx="1152525" cy="1079500"/>
              <a:chOff x="826901" y="1408923"/>
              <a:chExt cx="1152128" cy="1080120"/>
            </a:xfrm>
            <a:solidFill>
              <a:srgbClr val="808080"/>
            </a:solidFill>
          </p:grpSpPr>
          <p:sp>
            <p:nvSpPr>
              <p:cNvPr id="3" name="Rectangle 2"/>
              <p:cNvSpPr/>
              <p:nvPr/>
            </p:nvSpPr>
            <p:spPr>
              <a:xfrm>
                <a:off x="826901" y="1408923"/>
                <a:ext cx="1152128" cy="108012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CH"/>
              </a:p>
            </p:txBody>
          </p:sp>
          <p:sp>
            <p:nvSpPr>
              <p:cNvPr id="4" name="ZoneTexte 5"/>
              <p:cNvSpPr txBox="1">
                <a:spLocks noChangeArrowheads="1"/>
              </p:cNvSpPr>
              <p:nvPr/>
            </p:nvSpPr>
            <p:spPr bwMode="auto">
              <a:xfrm>
                <a:off x="1066975" y="2019599"/>
                <a:ext cx="671979" cy="36933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xtLst/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"/>
                  <a:defRPr sz="3200"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"/>
                  <a:defRPr sz="2800"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"/>
                  <a:defRPr sz="2400"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"/>
                  <a:defRPr sz="2000"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fr-CH" altLang="fr-FR" sz="1800" b="1" dirty="0">
                    <a:solidFill>
                      <a:schemeClr val="bg1"/>
                    </a:solidFill>
                    <a:latin typeface="Arial" panose="020B0604020202020204" pitchFamily="34" charset="0"/>
                  </a:rPr>
                  <a:t>DAS</a:t>
                </a:r>
              </a:p>
            </p:txBody>
          </p:sp>
        </p:grpSp>
        <p:sp>
          <p:nvSpPr>
            <p:cNvPr id="8" name="Rectangle 7"/>
            <p:cNvSpPr/>
            <p:nvPr/>
          </p:nvSpPr>
          <p:spPr bwMode="auto">
            <a:xfrm>
              <a:off x="914752" y="1234705"/>
              <a:ext cx="1943100" cy="1676400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>
                <a:defRPr/>
              </a:pPr>
              <a:r>
                <a:rPr lang="fr-CH" altLang="fr-FR" sz="1800" dirty="0" smtClean="0">
                  <a:solidFill>
                    <a:srgbClr val="FFFFFF"/>
                  </a:solidFill>
                  <a:latin typeface="Calibri" panose="020F0502020204030204" pitchFamily="34" charset="0"/>
                </a:rPr>
                <a:t>Tronc Commun Interdisciplinaire</a:t>
              </a:r>
            </a:p>
            <a:p>
              <a:pPr algn="ctr" eaLnBrk="1" hangingPunct="1">
                <a:spcAft>
                  <a:spcPts val="600"/>
                </a:spcAft>
                <a:defRPr/>
              </a:pPr>
              <a:r>
                <a:rPr lang="fr-CH" altLang="fr-FR" sz="1800" dirty="0" smtClean="0">
                  <a:solidFill>
                    <a:srgbClr val="FFFFFF"/>
                  </a:solidFill>
                  <a:latin typeface="Calibri" panose="020F0502020204030204" pitchFamily="34" charset="0"/>
                </a:rPr>
                <a:t>30 </a:t>
              </a:r>
              <a:r>
                <a:rPr lang="fr-CH" altLang="fr-FR" sz="1800" dirty="0" err="1" smtClean="0">
                  <a:solidFill>
                    <a:srgbClr val="FFFFFF"/>
                  </a:solidFill>
                  <a:latin typeface="Calibri" panose="020F0502020204030204" pitchFamily="34" charset="0"/>
                </a:rPr>
                <a:t>créd</a:t>
              </a:r>
              <a:r>
                <a:rPr lang="fr-CH" altLang="fr-FR" sz="1800" dirty="0" smtClean="0">
                  <a:solidFill>
                    <a:srgbClr val="FFFFFF"/>
                  </a:solidFill>
                  <a:latin typeface="Calibri" panose="020F0502020204030204" pitchFamily="34" charset="0"/>
                </a:rPr>
                <a:t>. ECTS</a:t>
              </a:r>
            </a:p>
            <a:p>
              <a:pPr algn="ctr" eaLnBrk="1" hangingPunct="1">
                <a:defRPr/>
              </a:pPr>
              <a:r>
                <a:rPr lang="fr-CH" altLang="fr-FR" sz="1800" dirty="0" smtClean="0">
                  <a:solidFill>
                    <a:srgbClr val="FFFFFF"/>
                  </a:solidFill>
                  <a:latin typeface="Calibri" panose="020F0502020204030204" pitchFamily="34" charset="0"/>
                </a:rPr>
                <a:t>Janv. À sept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276628" y="3078262"/>
            <a:ext cx="4506406" cy="2968686"/>
            <a:chOff x="4276628" y="3078262"/>
            <a:chExt cx="4506406" cy="2968686"/>
          </a:xfrm>
        </p:grpSpPr>
        <p:grpSp>
          <p:nvGrpSpPr>
            <p:cNvPr id="10" name="Groupe 9"/>
            <p:cNvGrpSpPr>
              <a:grpSpLocks/>
            </p:cNvGrpSpPr>
            <p:nvPr/>
          </p:nvGrpSpPr>
          <p:grpSpPr bwMode="auto">
            <a:xfrm>
              <a:off x="4276628" y="3456710"/>
              <a:ext cx="3527425" cy="1724025"/>
              <a:chOff x="4822428" y="3573016"/>
              <a:chExt cx="3528392" cy="1724472"/>
            </a:xfrm>
            <a:solidFill>
              <a:schemeClr val="bg1"/>
            </a:solidFill>
          </p:grpSpPr>
          <p:sp>
            <p:nvSpPr>
              <p:cNvPr id="11" name="Ellipse 10"/>
              <p:cNvSpPr/>
              <p:nvPr/>
            </p:nvSpPr>
            <p:spPr>
              <a:xfrm>
                <a:off x="4822428" y="3573016"/>
                <a:ext cx="3528392" cy="1724472"/>
              </a:xfrm>
              <a:prstGeom prst="ellipse">
                <a:avLst/>
              </a:prstGeom>
              <a:grpFill/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CH" dirty="0"/>
              </a:p>
            </p:txBody>
          </p:sp>
          <p:sp>
            <p:nvSpPr>
              <p:cNvPr id="12" name="ZoneTexte 5"/>
              <p:cNvSpPr txBox="1">
                <a:spLocks noChangeArrowheads="1"/>
              </p:cNvSpPr>
              <p:nvPr/>
            </p:nvSpPr>
            <p:spPr bwMode="auto">
              <a:xfrm>
                <a:off x="5037396" y="4241539"/>
                <a:ext cx="1493831" cy="33864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xtLst/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"/>
                  <a:defRPr sz="3200"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"/>
                  <a:defRPr sz="2800"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"/>
                  <a:defRPr sz="2400"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"/>
                  <a:defRPr sz="2000"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fr-CH" altLang="fr-FR" sz="1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Environnement</a:t>
                </a:r>
              </a:p>
            </p:txBody>
          </p:sp>
        </p:grpSp>
        <p:grpSp>
          <p:nvGrpSpPr>
            <p:cNvPr id="13" name="Groupe 12"/>
            <p:cNvGrpSpPr>
              <a:grpSpLocks/>
            </p:cNvGrpSpPr>
            <p:nvPr/>
          </p:nvGrpSpPr>
          <p:grpSpPr bwMode="auto">
            <a:xfrm>
              <a:off x="5820759" y="3078262"/>
              <a:ext cx="2962275" cy="1571625"/>
              <a:chOff x="6516216" y="4878580"/>
              <a:chExt cx="2963227" cy="1572072"/>
            </a:xfrm>
            <a:solidFill>
              <a:schemeClr val="accent1">
                <a:lumMod val="40000"/>
                <a:lumOff val="60000"/>
              </a:schemeClr>
            </a:solidFill>
          </p:grpSpPr>
          <p:sp>
            <p:nvSpPr>
              <p:cNvPr id="14" name="Ellipse 13"/>
              <p:cNvSpPr/>
              <p:nvPr/>
            </p:nvSpPr>
            <p:spPr>
              <a:xfrm>
                <a:off x="6516216" y="4878580"/>
                <a:ext cx="2963227" cy="157207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CH"/>
              </a:p>
            </p:txBody>
          </p:sp>
          <p:sp>
            <p:nvSpPr>
              <p:cNvPr id="15" name="ZoneTexte 17"/>
              <p:cNvSpPr txBox="1">
                <a:spLocks noChangeArrowheads="1"/>
              </p:cNvSpPr>
              <p:nvPr/>
            </p:nvSpPr>
            <p:spPr bwMode="auto">
              <a:xfrm>
                <a:off x="7304370" y="5320815"/>
                <a:ext cx="1355421" cy="3386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"/>
                  <a:defRPr sz="3200"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"/>
                  <a:defRPr sz="2800"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"/>
                  <a:defRPr sz="2400"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"/>
                  <a:defRPr sz="2000"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fr-CH" altLang="fr-FR" sz="1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Organisations</a:t>
                </a:r>
              </a:p>
            </p:txBody>
          </p:sp>
        </p:grpSp>
        <p:grpSp>
          <p:nvGrpSpPr>
            <p:cNvPr id="16" name="Groupe 15"/>
            <p:cNvGrpSpPr>
              <a:grpSpLocks/>
            </p:cNvGrpSpPr>
            <p:nvPr/>
          </p:nvGrpSpPr>
          <p:grpSpPr bwMode="auto">
            <a:xfrm>
              <a:off x="6077810" y="4034199"/>
              <a:ext cx="2354263" cy="1250950"/>
              <a:chOff x="6324609" y="3723422"/>
              <a:chExt cx="2354379" cy="1251549"/>
            </a:xfrm>
            <a:solidFill>
              <a:schemeClr val="bg1"/>
            </a:solidFill>
          </p:grpSpPr>
          <p:sp>
            <p:nvSpPr>
              <p:cNvPr id="17" name="Ellipse 16"/>
              <p:cNvSpPr/>
              <p:nvPr/>
            </p:nvSpPr>
            <p:spPr>
              <a:xfrm>
                <a:off x="6324609" y="3723422"/>
                <a:ext cx="2354379" cy="1251549"/>
              </a:xfrm>
              <a:prstGeom prst="ellipse">
                <a:avLst/>
              </a:prstGeom>
              <a:grpFill/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CH"/>
              </a:p>
            </p:txBody>
          </p:sp>
          <p:sp>
            <p:nvSpPr>
              <p:cNvPr id="18" name="ZoneTexte 18"/>
              <p:cNvSpPr txBox="1">
                <a:spLocks noChangeArrowheads="1"/>
              </p:cNvSpPr>
              <p:nvPr/>
            </p:nvSpPr>
            <p:spPr bwMode="auto">
              <a:xfrm>
                <a:off x="7096346" y="4122204"/>
                <a:ext cx="903562" cy="338716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xtLst/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"/>
                  <a:defRPr sz="3200"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"/>
                  <a:defRPr sz="2800"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"/>
                  <a:defRPr sz="2400"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"/>
                  <a:defRPr sz="2000"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fr-CH" altLang="fr-FR" sz="1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Groupes</a:t>
                </a:r>
              </a:p>
            </p:txBody>
          </p:sp>
        </p:grpSp>
        <p:grpSp>
          <p:nvGrpSpPr>
            <p:cNvPr id="19" name="Groupe 18"/>
            <p:cNvGrpSpPr>
              <a:grpSpLocks/>
            </p:cNvGrpSpPr>
            <p:nvPr/>
          </p:nvGrpSpPr>
          <p:grpSpPr bwMode="auto">
            <a:xfrm>
              <a:off x="5515958" y="4919823"/>
              <a:ext cx="1785938" cy="1127125"/>
              <a:chOff x="6886014" y="3763708"/>
              <a:chExt cx="1786231" cy="1127970"/>
            </a:xfrm>
            <a:solidFill>
              <a:schemeClr val="bg1"/>
            </a:solidFill>
          </p:grpSpPr>
          <p:sp>
            <p:nvSpPr>
              <p:cNvPr id="20" name="Ellipse 19"/>
              <p:cNvSpPr/>
              <p:nvPr/>
            </p:nvSpPr>
            <p:spPr>
              <a:xfrm>
                <a:off x="6886014" y="3763708"/>
                <a:ext cx="1786231" cy="1127970"/>
              </a:xfrm>
              <a:prstGeom prst="ellipse">
                <a:avLst/>
              </a:prstGeom>
              <a:grpFill/>
              <a:ln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CH"/>
              </a:p>
            </p:txBody>
          </p:sp>
          <p:sp>
            <p:nvSpPr>
              <p:cNvPr id="21" name="ZoneTexte 21"/>
              <p:cNvSpPr txBox="1">
                <a:spLocks noChangeArrowheads="1"/>
              </p:cNvSpPr>
              <p:nvPr/>
            </p:nvSpPr>
            <p:spPr bwMode="auto">
              <a:xfrm>
                <a:off x="7346889" y="4147701"/>
                <a:ext cx="960677" cy="338808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xtLst/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"/>
                  <a:defRPr sz="3200"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"/>
                  <a:defRPr sz="2800"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"/>
                  <a:defRPr sz="2400"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"/>
                  <a:defRPr sz="2000"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fr-CH" altLang="fr-FR" sz="16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</a:rPr>
                  <a:t>Individus</a:t>
                </a:r>
              </a:p>
            </p:txBody>
          </p:sp>
        </p:grpSp>
      </p:grpSp>
      <p:sp>
        <p:nvSpPr>
          <p:cNvPr id="22" name="ZoneTexte 21"/>
          <p:cNvSpPr txBox="1">
            <a:spLocks noChangeArrowheads="1"/>
          </p:cNvSpPr>
          <p:nvPr/>
        </p:nvSpPr>
        <p:spPr bwMode="auto">
          <a:xfrm>
            <a:off x="472479" y="4857569"/>
            <a:ext cx="348223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CH" altLang="fr-FR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1 Travail collectif interdisciplinaire </a:t>
            </a:r>
            <a:endParaRPr lang="fr-CH" altLang="fr-FR" sz="1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CH" altLang="fr-F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(</a:t>
            </a:r>
            <a:r>
              <a:rPr lang="fr-CH" altLang="fr-F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6 ECTS) de janv. À sept</a:t>
            </a:r>
            <a:endParaRPr lang="fr-CH" altLang="fr-FR" sz="1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</a:endParaRPr>
          </a:p>
        </p:txBody>
      </p:sp>
      <p:grpSp>
        <p:nvGrpSpPr>
          <p:cNvPr id="23" name="Groupe 22"/>
          <p:cNvGrpSpPr/>
          <p:nvPr/>
        </p:nvGrpSpPr>
        <p:grpSpPr>
          <a:xfrm>
            <a:off x="386514" y="6279051"/>
            <a:ext cx="8280000" cy="449005"/>
            <a:chOff x="473154" y="5992446"/>
            <a:chExt cx="8280000" cy="449005"/>
          </a:xfrm>
        </p:grpSpPr>
        <p:cxnSp>
          <p:nvCxnSpPr>
            <p:cNvPr id="25" name="Connecteur droit 24"/>
            <p:cNvCxnSpPr/>
            <p:nvPr/>
          </p:nvCxnSpPr>
          <p:spPr>
            <a:xfrm>
              <a:off x="473154" y="6441451"/>
              <a:ext cx="8280000" cy="0"/>
            </a:xfrm>
            <a:prstGeom prst="line">
              <a:avLst/>
            </a:prstGeom>
            <a:ln w="3175" cmpd="sng">
              <a:solidFill>
                <a:srgbClr val="7F7F7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Image 2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2749" y="5992446"/>
              <a:ext cx="3240405" cy="3771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5338367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hlinkClick r:id="rId2" action="ppaction://hlinksldjump"/>
          </p:cNvPr>
          <p:cNvSpPr/>
          <p:nvPr/>
        </p:nvSpPr>
        <p:spPr bwMode="auto">
          <a:xfrm>
            <a:off x="689190" y="848886"/>
            <a:ext cx="1697038" cy="1107689"/>
          </a:xfrm>
          <a:prstGeom prst="rect">
            <a:avLst/>
          </a:prstGeom>
          <a:solidFill>
            <a:srgbClr val="C14F5A"/>
          </a:solidFill>
          <a:ln>
            <a:solidFill>
              <a:srgbClr val="C14F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fr-CH" altLang="fr-FR" sz="1800" dirty="0" smtClean="0">
                <a:solidFill>
                  <a:srgbClr val="FFFFFF"/>
                </a:solidFill>
                <a:latin typeface="+mn-lt"/>
              </a:rPr>
              <a:t>Spécialisation;</a:t>
            </a:r>
          </a:p>
          <a:p>
            <a:pPr algn="ctr" eaLnBrk="1" hangingPunct="1">
              <a:defRPr/>
            </a:pPr>
            <a:r>
              <a:rPr lang="fr-CH" altLang="fr-FR" sz="1800" b="1" dirty="0" smtClean="0">
                <a:solidFill>
                  <a:srgbClr val="FFFFFF"/>
                </a:solidFill>
                <a:latin typeface="+mn-lt"/>
              </a:rPr>
              <a:t>Ressources Humaines</a:t>
            </a:r>
            <a:endParaRPr lang="fr-CH" altLang="fr-FR" sz="1800" b="1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79587" y="2189911"/>
            <a:ext cx="2829373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1" hangingPunct="1">
              <a:spcAft>
                <a:spcPts val="600"/>
              </a:spcAft>
              <a:buFont typeface="+mj-lt"/>
              <a:buAutoNum type="arabicPeriod"/>
              <a:defRPr/>
            </a:pPr>
            <a:r>
              <a:rPr lang="fr-CH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Fonction RH</a:t>
            </a:r>
          </a:p>
          <a:p>
            <a:pPr marL="342900" indent="-342900" eaLnBrk="1" hangingPunct="1">
              <a:spcAft>
                <a:spcPts val="600"/>
              </a:spcAft>
              <a:buFont typeface="+mj-lt"/>
              <a:buAutoNum type="arabicPeriod"/>
              <a:defRPr/>
            </a:pPr>
            <a:r>
              <a:rPr lang="fr-CH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Stratégie, Structure et gestion RH</a:t>
            </a:r>
          </a:p>
          <a:p>
            <a:pPr marL="342900" indent="-342900" eaLnBrk="1" hangingPunct="1">
              <a:spcAft>
                <a:spcPts val="600"/>
              </a:spcAft>
              <a:buFont typeface="+mj-lt"/>
              <a:buAutoNum type="arabicPeriod"/>
              <a:defRPr/>
            </a:pPr>
            <a:r>
              <a:rPr lang="fr-CH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Recrutement </a:t>
            </a:r>
            <a:r>
              <a:rPr lang="fr-CH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et sélection</a:t>
            </a:r>
          </a:p>
          <a:p>
            <a:pPr marL="342900" indent="-342900" eaLnBrk="1" hangingPunct="1">
              <a:spcAft>
                <a:spcPts val="600"/>
              </a:spcAft>
              <a:buFont typeface="+mj-lt"/>
              <a:buAutoNum type="arabicPeriod"/>
              <a:defRPr/>
            </a:pPr>
            <a:r>
              <a:rPr lang="fr-CH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Gestion des compétences</a:t>
            </a:r>
          </a:p>
          <a:p>
            <a:pPr marL="342900" indent="-342900" eaLnBrk="1" hangingPunct="1">
              <a:spcAft>
                <a:spcPts val="600"/>
              </a:spcAft>
              <a:buFont typeface="+mj-lt"/>
              <a:buAutoNum type="arabicPeriod"/>
              <a:defRPr/>
            </a:pPr>
            <a:r>
              <a:rPr lang="fr-CH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Gestion et conception de la formation</a:t>
            </a:r>
          </a:p>
          <a:p>
            <a:pPr marL="342900" indent="-342900" eaLnBrk="1" hangingPunct="1">
              <a:spcAft>
                <a:spcPts val="600"/>
              </a:spcAft>
              <a:buFont typeface="+mj-lt"/>
              <a:buAutoNum type="arabicPeriod"/>
              <a:defRPr/>
            </a:pPr>
            <a:r>
              <a:rPr lang="fr-CH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Qualité de vie au travail</a:t>
            </a:r>
          </a:p>
          <a:p>
            <a:pPr marL="342900" indent="-342900" eaLnBrk="1" hangingPunct="1">
              <a:buFont typeface="+mj-lt"/>
              <a:buAutoNum type="arabicPeriod"/>
              <a:defRPr/>
            </a:pPr>
            <a:r>
              <a:rPr lang="fr-CH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Outils de l’innovation / Projets RH/ Gestion du </a:t>
            </a:r>
            <a:r>
              <a:rPr lang="fr-CH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changement</a:t>
            </a:r>
            <a:endParaRPr lang="fr-CH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Rectangle 13">
            <a:hlinkClick r:id="rId2" action="ppaction://hlinksldjump"/>
          </p:cNvPr>
          <p:cNvSpPr/>
          <p:nvPr/>
        </p:nvSpPr>
        <p:spPr bwMode="auto">
          <a:xfrm>
            <a:off x="3655419" y="846560"/>
            <a:ext cx="1801812" cy="1130335"/>
          </a:xfrm>
          <a:prstGeom prst="rect">
            <a:avLst/>
          </a:prstGeom>
          <a:solidFill>
            <a:srgbClr val="9DD35B"/>
          </a:solidFill>
          <a:ln>
            <a:solidFill>
              <a:srgbClr val="9DD3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fr-CH" altLang="fr-FR" sz="1800" dirty="0" smtClean="0">
                <a:solidFill>
                  <a:srgbClr val="FFFFFF"/>
                </a:solidFill>
                <a:latin typeface="+mn-lt"/>
              </a:rPr>
              <a:t>Spécialisation;</a:t>
            </a:r>
          </a:p>
          <a:p>
            <a:pPr algn="ctr" eaLnBrk="1" hangingPunct="1">
              <a:defRPr/>
            </a:pPr>
            <a:r>
              <a:rPr lang="fr-CH" altLang="fr-FR" sz="1800" b="1" dirty="0" smtClean="0">
                <a:solidFill>
                  <a:srgbClr val="FFFFFF"/>
                </a:solidFill>
                <a:latin typeface="+mn-lt"/>
              </a:rPr>
              <a:t>Management</a:t>
            </a:r>
          </a:p>
          <a:p>
            <a:pPr algn="ctr" eaLnBrk="1" hangingPunct="1">
              <a:defRPr/>
            </a:pPr>
            <a:r>
              <a:rPr lang="fr-CH" altLang="fr-FR" sz="1800" b="1" dirty="0" smtClean="0">
                <a:solidFill>
                  <a:srgbClr val="FFFFFF"/>
                </a:solidFill>
                <a:latin typeface="+mn-lt"/>
              </a:rPr>
              <a:t>Humain</a:t>
            </a:r>
            <a:endParaRPr lang="fr-CH" altLang="fr-FR" sz="1800" b="1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249674" y="2189911"/>
            <a:ext cx="2979061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1" hangingPunct="1">
              <a:spcAft>
                <a:spcPts val="600"/>
              </a:spcAft>
              <a:buFont typeface="+mj-lt"/>
              <a:buAutoNum type="arabicPeriod"/>
              <a:defRPr/>
            </a:pPr>
            <a:r>
              <a:rPr lang="fr-CH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Leadership </a:t>
            </a:r>
            <a:r>
              <a:rPr lang="fr-CH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et prise de décision</a:t>
            </a:r>
          </a:p>
          <a:p>
            <a:pPr marL="342900" indent="-342900" eaLnBrk="1" hangingPunct="1">
              <a:spcAft>
                <a:spcPts val="600"/>
              </a:spcAft>
              <a:buFont typeface="+mj-lt"/>
              <a:buAutoNum type="arabicPeriod"/>
              <a:defRPr/>
            </a:pPr>
            <a:r>
              <a:rPr lang="fr-CH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Questions philosophiques du management</a:t>
            </a:r>
          </a:p>
          <a:p>
            <a:pPr marL="342900" indent="-342900" eaLnBrk="1" hangingPunct="1">
              <a:spcAft>
                <a:spcPts val="600"/>
              </a:spcAft>
              <a:buFont typeface="+mj-lt"/>
              <a:buAutoNum type="arabicPeriod"/>
              <a:defRPr/>
            </a:pPr>
            <a:r>
              <a:rPr lang="fr-CH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Travailler en équipes: Performance, créativité et interdisciplinarité</a:t>
            </a:r>
          </a:p>
          <a:p>
            <a:pPr marL="342900" indent="-342900" eaLnBrk="1" hangingPunct="1">
              <a:spcAft>
                <a:spcPts val="600"/>
              </a:spcAft>
              <a:buFont typeface="+mj-lt"/>
              <a:buAutoNum type="arabicPeriod"/>
              <a:defRPr/>
            </a:pPr>
            <a:r>
              <a:rPr lang="fr-CH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Management interculturel et gestion de la diversité</a:t>
            </a:r>
          </a:p>
          <a:p>
            <a:pPr marL="342900" indent="-342900" eaLnBrk="1" hangingPunct="1">
              <a:spcAft>
                <a:spcPts val="600"/>
              </a:spcAft>
              <a:buFont typeface="+mj-lt"/>
              <a:buAutoNum type="arabicPeriod"/>
              <a:defRPr/>
            </a:pPr>
            <a:r>
              <a:rPr lang="fr-CH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Gestion de conflit et négociation</a:t>
            </a:r>
          </a:p>
          <a:p>
            <a:pPr marL="342900" indent="-342900" eaLnBrk="1" hangingPunct="1">
              <a:spcAft>
                <a:spcPts val="600"/>
              </a:spcAft>
              <a:buFont typeface="+mj-lt"/>
              <a:buAutoNum type="arabicPeriod"/>
              <a:defRPr/>
            </a:pPr>
            <a:r>
              <a:rPr lang="fr-CH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Gestion du changement</a:t>
            </a:r>
          </a:p>
          <a:p>
            <a:pPr marL="342900" indent="-342900" eaLnBrk="1" hangingPunct="1">
              <a:buFont typeface="+mj-lt"/>
              <a:buAutoNum type="arabicPeriod"/>
              <a:defRPr/>
            </a:pPr>
            <a:r>
              <a:rPr lang="fr-CH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Motivation et </a:t>
            </a:r>
            <a:r>
              <a:rPr lang="fr-CH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itchFamily="34" charset="0"/>
                <a:cs typeface="Calibri" pitchFamily="34" charset="0"/>
              </a:rPr>
              <a:t>mobilisation</a:t>
            </a:r>
            <a:endParaRPr lang="fr-CH" dirty="0">
              <a:solidFill>
                <a:schemeClr val="tx1">
                  <a:lumMod val="75000"/>
                  <a:lumOff val="25000"/>
                </a:schemeClr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Rectangle 16">
            <a:hlinkClick r:id="rId2" action="ppaction://hlinksldjump"/>
          </p:cNvPr>
          <p:cNvSpPr/>
          <p:nvPr/>
        </p:nvSpPr>
        <p:spPr bwMode="auto">
          <a:xfrm>
            <a:off x="6908410" y="855904"/>
            <a:ext cx="1801812" cy="1093651"/>
          </a:xfrm>
          <a:prstGeom prst="rect">
            <a:avLst/>
          </a:prstGeom>
          <a:solidFill>
            <a:srgbClr val="59979D"/>
          </a:solidFill>
          <a:ln>
            <a:solidFill>
              <a:srgbClr val="5997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fr-CH" altLang="fr-FR" sz="1800" dirty="0" smtClean="0">
                <a:solidFill>
                  <a:srgbClr val="FFFFFF"/>
                </a:solidFill>
                <a:latin typeface="Franklin Gothic Book" charset="0"/>
              </a:rPr>
              <a:t>Spécialisation;</a:t>
            </a:r>
          </a:p>
          <a:p>
            <a:pPr algn="ctr" eaLnBrk="1" hangingPunct="1">
              <a:defRPr/>
            </a:pPr>
            <a:r>
              <a:rPr lang="fr-CH" altLang="fr-FR" sz="1800" b="1" dirty="0" smtClean="0">
                <a:solidFill>
                  <a:srgbClr val="FFFFFF"/>
                </a:solidFill>
                <a:latin typeface="Franklin Gothic Book" charset="0"/>
              </a:rPr>
              <a:t>Gestion des Carrières</a:t>
            </a:r>
            <a:endParaRPr lang="fr-CH" altLang="fr-FR" sz="1800" b="1" dirty="0">
              <a:solidFill>
                <a:srgbClr val="FFFFFF"/>
              </a:solidFill>
              <a:latin typeface="Franklin Gothic Book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474632" y="2189911"/>
            <a:ext cx="2669368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fr-CH" alt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Evolution de carrière : théories et concepts;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fr-CH" alt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Coaching : concepts, méthodes et critiques;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fr-CH" alt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Analyse de pratiques professionnelles;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fr-CH" alt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Les bilans de compétences;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fr-CH" alt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Santé au travail et pathologies;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fr-CH" alt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Réintégration au travail;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  <a:defRPr/>
            </a:pPr>
            <a:r>
              <a:rPr lang="fr-CH" altLang="fr-FR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Ressources et Résilience</a:t>
            </a:r>
          </a:p>
        </p:txBody>
      </p:sp>
      <p:sp>
        <p:nvSpPr>
          <p:cNvPr id="19" name="Titre 3"/>
          <p:cNvSpPr txBox="1">
            <a:spLocks/>
          </p:cNvSpPr>
          <p:nvPr/>
        </p:nvSpPr>
        <p:spPr>
          <a:xfrm>
            <a:off x="345404" y="60421"/>
            <a:ext cx="7955315" cy="688975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CH" sz="3600" b="1" i="1" dirty="0" smtClean="0"/>
              <a:t>Spécialisation : </a:t>
            </a:r>
            <a:r>
              <a:rPr lang="fr-CH" sz="2400" b="1" i="1" dirty="0" smtClean="0"/>
              <a:t>7 modules + 3 modules</a:t>
            </a:r>
            <a:endParaRPr lang="fr-CH" sz="2400" b="1" i="1" dirty="0"/>
          </a:p>
        </p:txBody>
      </p:sp>
    </p:spTree>
    <p:extLst>
      <p:ext uri="{BB962C8B-B14F-4D97-AF65-F5344CB8AC3E}">
        <p14:creationId xmlns:p14="http://schemas.microsoft.com/office/powerpoint/2010/main" val="1298146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386514" y="6279051"/>
            <a:ext cx="8280000" cy="449005"/>
            <a:chOff x="473154" y="5992446"/>
            <a:chExt cx="8280000" cy="449005"/>
          </a:xfrm>
        </p:grpSpPr>
        <p:cxnSp>
          <p:nvCxnSpPr>
            <p:cNvPr id="4" name="Connecteur droit 3"/>
            <p:cNvCxnSpPr/>
            <p:nvPr/>
          </p:nvCxnSpPr>
          <p:spPr>
            <a:xfrm>
              <a:off x="473154" y="6441451"/>
              <a:ext cx="8280000" cy="0"/>
            </a:xfrm>
            <a:prstGeom prst="line">
              <a:avLst/>
            </a:prstGeom>
            <a:ln w="3175" cmpd="sng">
              <a:solidFill>
                <a:srgbClr val="7F7F7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2749" y="5992446"/>
              <a:ext cx="3240405" cy="377190"/>
            </a:xfrm>
            <a:prstGeom prst="rect">
              <a:avLst/>
            </a:prstGeom>
          </p:spPr>
        </p:pic>
      </p:grpSp>
      <p:graphicFrame>
        <p:nvGraphicFramePr>
          <p:cNvPr id="6" name="Diagramme 5"/>
          <p:cNvGraphicFramePr/>
          <p:nvPr>
            <p:extLst>
              <p:ext uri="{D42A27DB-BD31-4B8C-83A1-F6EECF244321}">
                <p14:modId xmlns:p14="http://schemas.microsoft.com/office/powerpoint/2010/main" val="1286645676"/>
              </p:ext>
            </p:extLst>
          </p:nvPr>
        </p:nvGraphicFramePr>
        <p:xfrm>
          <a:off x="280657" y="821123"/>
          <a:ext cx="8727541" cy="4984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ZoneTexte 7"/>
          <p:cNvSpPr txBox="1"/>
          <p:nvPr/>
        </p:nvSpPr>
        <p:spPr>
          <a:xfrm>
            <a:off x="588475" y="135802"/>
            <a:ext cx="31652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Pour qui ? Pour tous</a:t>
            </a:r>
            <a:endParaRPr lang="fr-CH" sz="2800" b="1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777" y="2864357"/>
            <a:ext cx="1417299" cy="70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68411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386514" y="6279051"/>
            <a:ext cx="8280000" cy="449005"/>
            <a:chOff x="473154" y="5992446"/>
            <a:chExt cx="8280000" cy="449005"/>
          </a:xfrm>
        </p:grpSpPr>
        <p:cxnSp>
          <p:nvCxnSpPr>
            <p:cNvPr id="4" name="Connecteur droit 3"/>
            <p:cNvCxnSpPr/>
            <p:nvPr/>
          </p:nvCxnSpPr>
          <p:spPr>
            <a:xfrm>
              <a:off x="473154" y="6441451"/>
              <a:ext cx="8280000" cy="0"/>
            </a:xfrm>
            <a:prstGeom prst="line">
              <a:avLst/>
            </a:prstGeom>
            <a:ln w="3175" cmpd="sng">
              <a:solidFill>
                <a:srgbClr val="7F7F7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2749" y="5992446"/>
              <a:ext cx="3240405" cy="377190"/>
            </a:xfrm>
            <a:prstGeom prst="rect">
              <a:avLst/>
            </a:prstGeom>
          </p:spPr>
        </p:pic>
      </p:grpSp>
      <p:grpSp>
        <p:nvGrpSpPr>
          <p:cNvPr id="6" name="Groupe 5"/>
          <p:cNvGrpSpPr>
            <a:grpSpLocks/>
          </p:cNvGrpSpPr>
          <p:nvPr/>
        </p:nvGrpSpPr>
        <p:grpSpPr bwMode="auto">
          <a:xfrm>
            <a:off x="405327" y="1007095"/>
            <a:ext cx="8014464" cy="1038234"/>
            <a:chOff x="323528" y="487407"/>
            <a:chExt cx="8014453" cy="1032868"/>
          </a:xfrm>
        </p:grpSpPr>
        <p:grpSp>
          <p:nvGrpSpPr>
            <p:cNvPr id="7" name="Groupe 9"/>
            <p:cNvGrpSpPr>
              <a:grpSpLocks/>
            </p:cNvGrpSpPr>
            <p:nvPr/>
          </p:nvGrpSpPr>
          <p:grpSpPr bwMode="auto">
            <a:xfrm>
              <a:off x="323528" y="487407"/>
              <a:ext cx="2303460" cy="865188"/>
              <a:chOff x="467544" y="733346"/>
              <a:chExt cx="2304253" cy="864096"/>
            </a:xfrm>
          </p:grpSpPr>
          <p:sp>
            <p:nvSpPr>
              <p:cNvPr id="9" name="Rectangle à coins arrondis 8"/>
              <p:cNvSpPr/>
              <p:nvPr/>
            </p:nvSpPr>
            <p:spPr>
              <a:xfrm>
                <a:off x="467544" y="733346"/>
                <a:ext cx="2304253" cy="864096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CH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0" name="ZoneTexte 7"/>
              <p:cNvSpPr txBox="1">
                <a:spLocks noChangeArrowheads="1"/>
              </p:cNvSpPr>
              <p:nvPr/>
            </p:nvSpPr>
            <p:spPr bwMode="auto">
              <a:xfrm>
                <a:off x="1041629" y="961083"/>
                <a:ext cx="1296144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"/>
                  <a:defRPr sz="3200"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"/>
                  <a:defRPr sz="2800"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"/>
                  <a:defRPr sz="2400"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"/>
                  <a:defRPr sz="2000"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fr-CH" altLang="fr-FR" sz="1800" b="1" dirty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</a:rPr>
                  <a:t>MASTER</a:t>
                </a:r>
              </a:p>
            </p:txBody>
          </p:sp>
        </p:grpSp>
        <p:sp>
          <p:nvSpPr>
            <p:cNvPr id="8" name="ZoneTexte 7"/>
            <p:cNvSpPr txBox="1"/>
            <p:nvPr/>
          </p:nvSpPr>
          <p:spPr>
            <a:xfrm>
              <a:off x="3203249" y="596944"/>
              <a:ext cx="5134732" cy="9233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CH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cs typeface="Arial" charset="0"/>
                </a:rPr>
                <a:t>Expérience professionnelle dans le domaine:</a:t>
              </a:r>
            </a:p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fr-CH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cs typeface="Arial" charset="0"/>
                </a:rPr>
                <a:t>minimum 2 </a:t>
              </a:r>
              <a:r>
                <a:rPr lang="fr-CH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cs typeface="Arial" charset="0"/>
                </a:rPr>
                <a:t>ans</a:t>
              </a:r>
            </a:p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fr-CH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cs typeface="Arial" charset="0"/>
                </a:rPr>
                <a:t>Demandes d’équivalences lors de l’inscription</a:t>
              </a:r>
              <a:endParaRPr lang="fr-CH" dirty="0">
                <a:solidFill>
                  <a:schemeClr val="tx1">
                    <a:lumMod val="75000"/>
                    <a:lumOff val="25000"/>
                  </a:schemeClr>
                </a:solidFill>
                <a:latin typeface="Arial" charset="0"/>
                <a:cs typeface="Arial" charset="0"/>
              </a:endParaRPr>
            </a:p>
          </p:txBody>
        </p:sp>
      </p:grpSp>
      <p:grpSp>
        <p:nvGrpSpPr>
          <p:cNvPr id="11" name="Groupe 10"/>
          <p:cNvGrpSpPr>
            <a:grpSpLocks/>
          </p:cNvGrpSpPr>
          <p:nvPr/>
        </p:nvGrpSpPr>
        <p:grpSpPr bwMode="auto">
          <a:xfrm>
            <a:off x="405327" y="2260236"/>
            <a:ext cx="8080375" cy="865187"/>
            <a:chOff x="230470" y="2300463"/>
            <a:chExt cx="8079395" cy="863600"/>
          </a:xfrm>
        </p:grpSpPr>
        <p:grpSp>
          <p:nvGrpSpPr>
            <p:cNvPr id="12" name="Groupe 10"/>
            <p:cNvGrpSpPr>
              <a:grpSpLocks/>
            </p:cNvGrpSpPr>
            <p:nvPr/>
          </p:nvGrpSpPr>
          <p:grpSpPr bwMode="auto">
            <a:xfrm>
              <a:off x="230470" y="2300463"/>
              <a:ext cx="2303184" cy="863600"/>
              <a:chOff x="467544" y="733346"/>
              <a:chExt cx="2226447" cy="864096"/>
            </a:xfrm>
          </p:grpSpPr>
          <p:sp>
            <p:nvSpPr>
              <p:cNvPr id="14" name="Rectangle à coins arrondis 13"/>
              <p:cNvSpPr/>
              <p:nvPr/>
            </p:nvSpPr>
            <p:spPr>
              <a:xfrm>
                <a:off x="467544" y="733346"/>
                <a:ext cx="2226447" cy="864096"/>
              </a:xfrm>
              <a:prstGeom prst="roundRect">
                <a:avLst/>
              </a:prstGeom>
              <a:ln>
                <a:solidFill>
                  <a:srgbClr val="385D8A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CH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  <p:sp>
            <p:nvSpPr>
              <p:cNvPr id="15" name="ZoneTexte 12"/>
              <p:cNvSpPr txBox="1">
                <a:spLocks noChangeArrowheads="1"/>
              </p:cNvSpPr>
              <p:nvPr/>
            </p:nvSpPr>
            <p:spPr bwMode="auto">
              <a:xfrm>
                <a:off x="827584" y="980728"/>
                <a:ext cx="172819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"/>
                  <a:defRPr sz="3200"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"/>
                  <a:defRPr sz="2800"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"/>
                  <a:defRPr sz="2400"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"/>
                  <a:defRPr sz="2000"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fr-CH" altLang="fr-FR" sz="1800" b="1" dirty="0">
                    <a:solidFill>
                      <a:schemeClr val="bg1">
                        <a:lumMod val="50000"/>
                      </a:schemeClr>
                    </a:solidFill>
                    <a:latin typeface="Arial" panose="020B0604020202020204" pitchFamily="34" charset="0"/>
                  </a:rPr>
                  <a:t>BACHELOR</a:t>
                </a:r>
              </a:p>
            </p:txBody>
          </p:sp>
        </p:grpSp>
        <p:sp>
          <p:nvSpPr>
            <p:cNvPr id="13" name="ZoneTexte 12"/>
            <p:cNvSpPr txBox="1"/>
            <p:nvPr/>
          </p:nvSpPr>
          <p:spPr>
            <a:xfrm>
              <a:off x="3182862" y="2409799"/>
              <a:ext cx="5127003" cy="64492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CH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cs typeface="Arial" charset="0"/>
                </a:rPr>
                <a:t>Expérience professionnelle dans le domaine</a:t>
              </a:r>
              <a:r>
                <a:rPr lang="fr-CH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cs typeface="Arial" charset="0"/>
                </a:rPr>
                <a:t>:</a:t>
              </a:r>
            </a:p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fr-CH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cs typeface="Arial" charset="0"/>
                </a:rPr>
                <a:t>minimum 3 ans</a:t>
              </a:r>
            </a:p>
          </p:txBody>
        </p:sp>
      </p:grpSp>
      <p:sp>
        <p:nvSpPr>
          <p:cNvPr id="16" name="ZoneTexte 15"/>
          <p:cNvSpPr txBox="1">
            <a:spLocks noChangeArrowheads="1"/>
          </p:cNvSpPr>
          <p:nvPr/>
        </p:nvSpPr>
        <p:spPr bwMode="auto">
          <a:xfrm>
            <a:off x="804583" y="3376606"/>
            <a:ext cx="1504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CH" altLang="fr-FR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Sur dossier</a:t>
            </a:r>
          </a:p>
        </p:txBody>
      </p:sp>
      <p:grpSp>
        <p:nvGrpSpPr>
          <p:cNvPr id="17" name="Groupe 16"/>
          <p:cNvGrpSpPr>
            <a:grpSpLocks/>
          </p:cNvGrpSpPr>
          <p:nvPr/>
        </p:nvGrpSpPr>
        <p:grpSpPr bwMode="auto">
          <a:xfrm>
            <a:off x="465927" y="4022469"/>
            <a:ext cx="7943613" cy="865187"/>
            <a:chOff x="230472" y="3656100"/>
            <a:chExt cx="7941884" cy="865187"/>
          </a:xfrm>
        </p:grpSpPr>
        <p:sp>
          <p:nvSpPr>
            <p:cNvPr id="18" name="Rectangle à coins arrondis 17"/>
            <p:cNvSpPr/>
            <p:nvPr/>
          </p:nvSpPr>
          <p:spPr>
            <a:xfrm>
              <a:off x="230472" y="3656100"/>
              <a:ext cx="2321771" cy="865187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385D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fr-CH" b="1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Brevet fédéral </a:t>
              </a:r>
            </a:p>
            <a:p>
              <a:pPr algn="ctr">
                <a:defRPr/>
              </a:pPr>
              <a:r>
                <a:rPr lang="fr-CH" b="1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Filière RH</a:t>
              </a:r>
            </a:p>
          </p:txBody>
        </p:sp>
        <p:sp>
          <p:nvSpPr>
            <p:cNvPr id="19" name="ZoneTexte 18"/>
            <p:cNvSpPr txBox="1"/>
            <p:nvPr/>
          </p:nvSpPr>
          <p:spPr>
            <a:xfrm>
              <a:off x="3218846" y="3765637"/>
              <a:ext cx="4953510" cy="64611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CH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cs typeface="Arial" charset="0"/>
                </a:rPr>
                <a:t>Expérience professionnelle dans la filière</a:t>
              </a:r>
              <a:r>
                <a:rPr lang="fr-CH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cs typeface="Arial" charset="0"/>
                </a:rPr>
                <a:t>:</a:t>
              </a:r>
            </a:p>
            <a:p>
              <a:pPr marL="285750" indent="-285750">
                <a:buFont typeface="Arial" panose="020B0604020202020204" pitchFamily="34" charset="0"/>
                <a:buChar char="•"/>
                <a:defRPr/>
              </a:pPr>
              <a:r>
                <a:rPr lang="fr-CH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charset="0"/>
                  <a:cs typeface="Arial" charset="0"/>
                </a:rPr>
                <a:t>Minimum 6 à 7 ans</a:t>
              </a:r>
            </a:p>
          </p:txBody>
        </p:sp>
      </p:grpSp>
      <p:sp>
        <p:nvSpPr>
          <p:cNvPr id="20" name="ZoneTexte 19"/>
          <p:cNvSpPr txBox="1">
            <a:spLocks noChangeArrowheads="1"/>
          </p:cNvSpPr>
          <p:nvPr/>
        </p:nvSpPr>
        <p:spPr bwMode="auto">
          <a:xfrm>
            <a:off x="189427" y="5393961"/>
            <a:ext cx="89138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fr-CH" altLang="fr-FR" sz="1800" b="1" i="1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</a:rPr>
              <a:t>Tous les dossiers sont soumis à la validation finale du Comité Scientifique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381480" y="236180"/>
            <a:ext cx="36059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Conditions d’admission</a:t>
            </a:r>
            <a:endParaRPr lang="fr-CH" sz="2800" b="1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824740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/>
          <p:cNvGrpSpPr/>
          <p:nvPr/>
        </p:nvGrpSpPr>
        <p:grpSpPr>
          <a:xfrm>
            <a:off x="259299" y="731630"/>
            <a:ext cx="7881038" cy="5083356"/>
            <a:chOff x="539062" y="420920"/>
            <a:chExt cx="7881038" cy="5083356"/>
          </a:xfrm>
        </p:grpSpPr>
        <p:grpSp>
          <p:nvGrpSpPr>
            <p:cNvPr id="27650" name="Groupe 5"/>
            <p:cNvGrpSpPr>
              <a:grpSpLocks/>
            </p:cNvGrpSpPr>
            <p:nvPr/>
          </p:nvGrpSpPr>
          <p:grpSpPr bwMode="auto">
            <a:xfrm>
              <a:off x="755650" y="1628775"/>
              <a:ext cx="2016125" cy="1944688"/>
              <a:chOff x="0" y="108012"/>
              <a:chExt cx="1872208" cy="1872208"/>
            </a:xfrm>
          </p:grpSpPr>
          <p:sp>
            <p:nvSpPr>
              <p:cNvPr id="7" name="Ellipse 6"/>
              <p:cNvSpPr/>
              <p:nvPr/>
            </p:nvSpPr>
            <p:spPr>
              <a:xfrm>
                <a:off x="0" y="108012"/>
                <a:ext cx="1872208" cy="1872208"/>
              </a:xfrm>
              <a:prstGeom prst="ellipse">
                <a:avLst/>
              </a:prstGeom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alpha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/>
              </a:fontRef>
            </p:style>
          </p:sp>
          <p:sp>
            <p:nvSpPr>
              <p:cNvPr id="8" name="Ellipse 4"/>
              <p:cNvSpPr/>
              <p:nvPr/>
            </p:nvSpPr>
            <p:spPr>
              <a:xfrm>
                <a:off x="134151" y="381584"/>
                <a:ext cx="1537569" cy="1325064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/>
              </a:fontRef>
            </p:style>
            <p:txBody>
              <a:bodyPr lIns="0" tIns="0" rIns="0" bIns="0" anchor="ctr"/>
              <a:lstStyle>
                <a:lvl1pPr defTabSz="1111250" eaLnBrk="0" hangingPunct="0"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37931725" indent="-37474525" defTabSz="1111250" eaLnBrk="0" hangingPunct="0"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 algn="ctr" eaLnBrk="1" hangingPunct="1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r>
                  <a:rPr lang="fr-CH" altLang="fr-FR" sz="20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Franklin Gothic Book" charset="0"/>
                  </a:rPr>
                  <a:t>Profils</a:t>
                </a:r>
              </a:p>
            </p:txBody>
          </p:sp>
        </p:grpSp>
        <p:sp>
          <p:nvSpPr>
            <p:cNvPr id="27651" name="Rectangle 8"/>
            <p:cNvSpPr>
              <a:spLocks noChangeArrowheads="1"/>
            </p:cNvSpPr>
            <p:nvPr/>
          </p:nvSpPr>
          <p:spPr bwMode="auto">
            <a:xfrm>
              <a:off x="937057" y="420920"/>
              <a:ext cx="626427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"/>
                <a:defRPr sz="3200">
                  <a:solidFill>
                    <a:schemeClr val="tx2"/>
                  </a:solidFill>
                  <a:latin typeface="Franklin Gothic Book" panose="020B05030201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"/>
                <a:defRPr sz="2800">
                  <a:solidFill>
                    <a:schemeClr val="tx2"/>
                  </a:solidFill>
                  <a:latin typeface="Franklin Gothic Book" panose="020B05030201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"/>
                <a:defRPr sz="2400">
                  <a:solidFill>
                    <a:schemeClr val="tx2"/>
                  </a:solidFill>
                  <a:latin typeface="Franklin Gothic Book" panose="020B05030201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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lnSpc>
                  <a:spcPct val="140000"/>
                </a:lnSpc>
                <a:buClrTx/>
                <a:buSzTx/>
                <a:buFontTx/>
                <a:buNone/>
              </a:pPr>
              <a:r>
                <a:rPr lang="fr-CH" altLang="fr-FR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</a:rPr>
                <a:t>Près de </a:t>
              </a:r>
              <a:r>
                <a:rPr lang="fr-CH" altLang="fr-FR" sz="2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</a:rPr>
                <a:t>555 </a:t>
              </a:r>
              <a:r>
                <a:rPr lang="fr-CH" altLang="fr-FR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</a:rPr>
                <a:t>participants au MAS et au CAS depuis 2008 </a:t>
              </a:r>
            </a:p>
          </p:txBody>
        </p:sp>
        <p:sp>
          <p:nvSpPr>
            <p:cNvPr id="27652" name="Rectangle 11"/>
            <p:cNvSpPr>
              <a:spLocks noChangeArrowheads="1"/>
            </p:cNvSpPr>
            <p:nvPr/>
          </p:nvSpPr>
          <p:spPr bwMode="auto">
            <a:xfrm>
              <a:off x="3348038" y="1016559"/>
              <a:ext cx="5072062" cy="43027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marL="2857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"/>
                <a:defRPr sz="3200">
                  <a:solidFill>
                    <a:schemeClr val="tx2"/>
                  </a:solidFill>
                  <a:latin typeface="Franklin Gothic Book" panose="020B05030201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"/>
                <a:defRPr sz="2800">
                  <a:solidFill>
                    <a:schemeClr val="tx2"/>
                  </a:solidFill>
                  <a:latin typeface="Franklin Gothic Book" panose="020B05030201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"/>
                <a:defRPr sz="2400">
                  <a:solidFill>
                    <a:schemeClr val="tx2"/>
                  </a:solidFill>
                  <a:latin typeface="Franklin Gothic Book" panose="020B05030201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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lnSpc>
                  <a:spcPct val="140000"/>
                </a:lnSpc>
                <a:buClrTx/>
                <a:buSzTx/>
                <a:buFontTx/>
                <a:buChar char="-"/>
              </a:pPr>
              <a:r>
                <a:rPr lang="fr-CH" altLang="fr-FR" sz="1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</a:rPr>
                <a:t>Agés de 25 à 55 ans</a:t>
              </a:r>
            </a:p>
            <a:p>
              <a:pPr eaLnBrk="1" hangingPunct="1">
                <a:lnSpc>
                  <a:spcPct val="140000"/>
                </a:lnSpc>
                <a:buClrTx/>
                <a:buSzTx/>
                <a:buFontTx/>
                <a:buChar char="-"/>
              </a:pPr>
              <a:r>
                <a:rPr lang="fr-CH" altLang="fr-FR" sz="1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</a:rPr>
                <a:t>3/4 </a:t>
              </a:r>
              <a:r>
                <a:rPr lang="fr-CH" altLang="fr-FR" sz="1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</a:rPr>
                <a:t>de femmes </a:t>
              </a:r>
              <a:endParaRPr lang="fr-CH" altLang="fr-F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endParaRPr>
            </a:p>
            <a:p>
              <a:pPr eaLnBrk="1" hangingPunct="1">
                <a:lnSpc>
                  <a:spcPct val="140000"/>
                </a:lnSpc>
                <a:buClrTx/>
                <a:buSzTx/>
                <a:buFontTx/>
                <a:buChar char="-"/>
              </a:pPr>
              <a:r>
                <a:rPr lang="fr-CH" altLang="fr-FR" sz="1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</a:rPr>
                <a:t>50</a:t>
              </a:r>
              <a:r>
                <a:rPr lang="fr-CH" altLang="fr-FR" sz="1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</a:rPr>
                <a:t>% d’entreprises du secteur privé</a:t>
              </a:r>
            </a:p>
            <a:p>
              <a:pPr eaLnBrk="1" hangingPunct="1">
                <a:lnSpc>
                  <a:spcPct val="140000"/>
                </a:lnSpc>
                <a:buClrTx/>
                <a:buSzTx/>
                <a:buFontTx/>
                <a:buChar char="-"/>
              </a:pPr>
              <a:r>
                <a:rPr lang="fr-CH" altLang="fr-FR" sz="1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</a:rPr>
                <a:t>50% </a:t>
              </a:r>
              <a:r>
                <a:rPr lang="fr-CH" altLang="fr-FR" sz="18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</a:rPr>
                <a:t>org</a:t>
              </a:r>
              <a:r>
                <a:rPr lang="fr-CH" altLang="fr-FR" sz="1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</a:rPr>
                <a:t>. Publiques, </a:t>
              </a:r>
              <a:r>
                <a:rPr lang="fr-CH" altLang="fr-FR" sz="1800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</a:rPr>
                <a:t>org</a:t>
              </a:r>
              <a:r>
                <a:rPr lang="fr-CH" altLang="fr-FR" sz="1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</a:rPr>
                <a:t>. </a:t>
              </a:r>
              <a:r>
                <a:rPr lang="fr-CH" altLang="fr-FR" sz="1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</a:rPr>
                <a:t>Internationales, </a:t>
              </a:r>
              <a:r>
                <a:rPr lang="fr-CH" altLang="fr-FR" sz="1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</a:rPr>
                <a:t>ONG </a:t>
              </a:r>
              <a:r>
                <a:rPr lang="fr-CH" altLang="fr-FR" sz="1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</a:rPr>
                <a:t>ou en recherche </a:t>
              </a:r>
              <a:r>
                <a:rPr lang="fr-CH" altLang="fr-FR" sz="1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</a:rPr>
                <a:t>d’emploi;</a:t>
              </a:r>
              <a:endParaRPr lang="fr-CH" altLang="fr-F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endParaRPr>
            </a:p>
            <a:p>
              <a:pPr eaLnBrk="1" hangingPunct="1">
                <a:lnSpc>
                  <a:spcPct val="140000"/>
                </a:lnSpc>
                <a:buClrTx/>
                <a:buSzTx/>
                <a:buFontTx/>
                <a:buChar char="-"/>
              </a:pPr>
              <a:r>
                <a:rPr lang="fr-CH" altLang="fr-FR" sz="1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</a:rPr>
                <a:t>2/3 travaillent à temps complet</a:t>
              </a:r>
            </a:p>
            <a:p>
              <a:pPr eaLnBrk="1" hangingPunct="1">
                <a:lnSpc>
                  <a:spcPct val="140000"/>
                </a:lnSpc>
                <a:buClrTx/>
                <a:buSzTx/>
                <a:buFontTx/>
                <a:buChar char="-"/>
              </a:pPr>
              <a:r>
                <a:rPr lang="fr-CH" altLang="fr-FR" sz="1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</a:rPr>
                <a:t>Part </a:t>
              </a:r>
              <a:r>
                <a:rPr lang="fr-CH" altLang="fr-FR" sz="1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</a:rPr>
                <a:t>régulière </a:t>
              </a:r>
              <a:r>
                <a:rPr lang="fr-CH" altLang="fr-FR" sz="1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</a:rPr>
                <a:t>de personnes en </a:t>
              </a:r>
              <a:r>
                <a:rPr lang="fr-CH" altLang="fr-FR" sz="1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</a:rPr>
                <a:t>transition</a:t>
              </a:r>
              <a:br>
                <a:rPr lang="fr-CH" altLang="fr-FR" sz="1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</a:rPr>
              </a:br>
              <a:r>
                <a:rPr lang="fr-CH" altLang="fr-FR" sz="1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</a:rPr>
                <a:t/>
              </a:r>
              <a:br>
                <a:rPr lang="fr-CH" altLang="fr-FR" sz="1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</a:rPr>
              </a:br>
              <a:endParaRPr lang="fr-CH" altLang="fr-F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endParaRPr>
            </a:p>
            <a:p>
              <a:pPr eaLnBrk="1" hangingPunct="1">
                <a:lnSpc>
                  <a:spcPct val="140000"/>
                </a:lnSpc>
                <a:buClrTx/>
                <a:buSzTx/>
                <a:buFontTx/>
                <a:buChar char="-"/>
              </a:pPr>
              <a:r>
                <a:rPr lang="fr-CH" altLang="fr-FR" sz="1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</a:rPr>
                <a:t>Cumulé depuis 2008:  </a:t>
              </a:r>
              <a:endParaRPr lang="fr-CH" altLang="fr-F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7653" name="Rectangle 14"/>
            <p:cNvSpPr>
              <a:spLocks noChangeArrowheads="1"/>
            </p:cNvSpPr>
            <p:nvPr/>
          </p:nvSpPr>
          <p:spPr bwMode="auto">
            <a:xfrm>
              <a:off x="539062" y="3749950"/>
              <a:ext cx="2779414" cy="17543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"/>
                <a:defRPr sz="3200">
                  <a:solidFill>
                    <a:schemeClr val="tx2"/>
                  </a:solidFill>
                  <a:latin typeface="Franklin Gothic Book" panose="020B05030201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"/>
                <a:defRPr sz="2800">
                  <a:solidFill>
                    <a:schemeClr val="tx2"/>
                  </a:solidFill>
                  <a:latin typeface="Franklin Gothic Book" panose="020B05030201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"/>
                <a:defRPr sz="2400">
                  <a:solidFill>
                    <a:schemeClr val="tx2"/>
                  </a:solidFill>
                  <a:latin typeface="Franklin Gothic Book" panose="020B05030201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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CH" altLang="fr-FR" sz="1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</a:rPr>
                <a:t>Des métiers de tous horizons (RH, managers, conseillers d’orientation, </a:t>
              </a:r>
              <a:r>
                <a:rPr lang="fr-CH" altLang="fr-FR" sz="1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</a:rPr>
                <a:t>responsable d’organisation, dentiste</a:t>
              </a:r>
              <a:r>
                <a:rPr lang="fr-CH" altLang="fr-FR" sz="1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</a:rPr>
                <a:t>, pasteur, avocats, etc.)</a:t>
              </a:r>
              <a:endParaRPr lang="fr-CH" altLang="fr-FR" sz="18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9" name="Groupe 8"/>
          <p:cNvGrpSpPr/>
          <p:nvPr/>
        </p:nvGrpSpPr>
        <p:grpSpPr>
          <a:xfrm>
            <a:off x="386514" y="6289211"/>
            <a:ext cx="8280000" cy="454135"/>
            <a:chOff x="473154" y="5992446"/>
            <a:chExt cx="8280000" cy="454135"/>
          </a:xfrm>
        </p:grpSpPr>
        <p:sp>
          <p:nvSpPr>
            <p:cNvPr id="10" name="Rectangle 9"/>
            <p:cNvSpPr/>
            <p:nvPr/>
          </p:nvSpPr>
          <p:spPr>
            <a:xfrm>
              <a:off x="557813" y="6246526"/>
              <a:ext cx="3966561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fr-FR" sz="700" dirty="0">
                <a:latin typeface="HelveticaNeueLT Std Lt"/>
                <a:cs typeface="HelveticaNeueLT Std Lt"/>
              </a:endParaRPr>
            </a:p>
          </p:txBody>
        </p:sp>
        <p:cxnSp>
          <p:nvCxnSpPr>
            <p:cNvPr id="11" name="Connecteur droit 10"/>
            <p:cNvCxnSpPr/>
            <p:nvPr/>
          </p:nvCxnSpPr>
          <p:spPr>
            <a:xfrm>
              <a:off x="473154" y="6441451"/>
              <a:ext cx="8280000" cy="0"/>
            </a:xfrm>
            <a:prstGeom prst="line">
              <a:avLst/>
            </a:prstGeom>
            <a:ln w="3175" cmpd="sng">
              <a:solidFill>
                <a:srgbClr val="7F7F7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2749" y="5992446"/>
              <a:ext cx="3240405" cy="377190"/>
            </a:xfrm>
            <a:prstGeom prst="rect">
              <a:avLst/>
            </a:prstGeom>
          </p:spPr>
        </p:pic>
      </p:grpSp>
      <p:sp>
        <p:nvSpPr>
          <p:cNvPr id="2" name="ZoneTexte 1"/>
          <p:cNvSpPr txBox="1"/>
          <p:nvPr/>
        </p:nvSpPr>
        <p:spPr>
          <a:xfrm>
            <a:off x="160627" y="229198"/>
            <a:ext cx="35764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Profils des participants</a:t>
            </a:r>
            <a:endParaRPr lang="fr-CH" sz="2800" b="1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aphicFrame>
        <p:nvGraphicFramePr>
          <p:cNvPr id="15" name="Graphique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24174765"/>
              </p:ext>
            </p:extLst>
          </p:nvPr>
        </p:nvGraphicFramePr>
        <p:xfrm>
          <a:off x="5788565" y="4332667"/>
          <a:ext cx="3203597" cy="17444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82592682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1092154" y="1286324"/>
            <a:ext cx="67249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b="1" dirty="0" smtClean="0"/>
              <a:t>Certes… Mais que </a:t>
            </a:r>
            <a:r>
              <a:rPr lang="fr-CH" sz="2800" b="1" dirty="0" err="1" smtClean="0"/>
              <a:t>sont-ils.elles</a:t>
            </a:r>
            <a:r>
              <a:rPr lang="fr-CH" sz="2800" b="1" dirty="0" smtClean="0"/>
              <a:t> </a:t>
            </a:r>
            <a:r>
              <a:rPr lang="fr-CH" sz="2800" b="1" dirty="0" err="1" smtClean="0"/>
              <a:t>devenu.e.s</a:t>
            </a:r>
            <a:r>
              <a:rPr lang="fr-CH" sz="2800" b="1" dirty="0" smtClean="0"/>
              <a:t> ?</a:t>
            </a:r>
            <a:endParaRPr lang="fr-CH" sz="2800" b="1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6" t="24736" r="2354" b="32414"/>
          <a:stretch/>
        </p:blipFill>
        <p:spPr>
          <a:xfrm>
            <a:off x="740539" y="2242907"/>
            <a:ext cx="7428215" cy="2260314"/>
          </a:xfrm>
          <a:prstGeom prst="rect">
            <a:avLst/>
          </a:prstGeom>
        </p:spPr>
      </p:pic>
      <p:grpSp>
        <p:nvGrpSpPr>
          <p:cNvPr id="5" name="Groupe 8"/>
          <p:cNvGrpSpPr/>
          <p:nvPr/>
        </p:nvGrpSpPr>
        <p:grpSpPr>
          <a:xfrm>
            <a:off x="386514" y="6279051"/>
            <a:ext cx="8280000" cy="454135"/>
            <a:chOff x="473154" y="5992446"/>
            <a:chExt cx="8280000" cy="454135"/>
          </a:xfrm>
        </p:grpSpPr>
        <p:sp>
          <p:nvSpPr>
            <p:cNvPr id="7" name="Rectangle 6"/>
            <p:cNvSpPr/>
            <p:nvPr/>
          </p:nvSpPr>
          <p:spPr>
            <a:xfrm>
              <a:off x="557813" y="6246526"/>
              <a:ext cx="3966561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fr-FR" sz="700" dirty="0">
                <a:latin typeface="HelveticaNeueLT Std Lt"/>
                <a:cs typeface="HelveticaNeueLT Std Lt"/>
              </a:endParaRPr>
            </a:p>
          </p:txBody>
        </p:sp>
        <p:cxnSp>
          <p:nvCxnSpPr>
            <p:cNvPr id="8" name="Connecteur droit 10"/>
            <p:cNvCxnSpPr/>
            <p:nvPr/>
          </p:nvCxnSpPr>
          <p:spPr>
            <a:xfrm>
              <a:off x="473154" y="6441451"/>
              <a:ext cx="8280000" cy="0"/>
            </a:xfrm>
            <a:prstGeom prst="line">
              <a:avLst/>
            </a:prstGeom>
            <a:ln w="3175" cmpd="sng">
              <a:solidFill>
                <a:srgbClr val="7F7F7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Imag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2749" y="5992446"/>
              <a:ext cx="3240405" cy="377190"/>
            </a:xfrm>
            <a:prstGeom prst="rect">
              <a:avLst/>
            </a:prstGeom>
          </p:spPr>
        </p:pic>
      </p:grpSp>
      <p:sp>
        <p:nvSpPr>
          <p:cNvPr id="2" name="TextBox 1"/>
          <p:cNvSpPr txBox="1"/>
          <p:nvPr/>
        </p:nvSpPr>
        <p:spPr>
          <a:xfrm>
            <a:off x="2633169" y="4842923"/>
            <a:ext cx="36091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b="1" dirty="0" smtClean="0"/>
              <a:t>Enquête réalisée en novembre 2019</a:t>
            </a:r>
            <a:endParaRPr lang="fr-CH" b="1" dirty="0"/>
          </a:p>
          <a:p>
            <a:pPr algn="ctr"/>
            <a:r>
              <a:rPr lang="fr-CH" b="1" dirty="0" smtClean="0"/>
              <a:t>105 répondants / 306 sondés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14140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8"/>
          <p:cNvGrpSpPr/>
          <p:nvPr/>
        </p:nvGrpSpPr>
        <p:grpSpPr>
          <a:xfrm>
            <a:off x="386514" y="6279051"/>
            <a:ext cx="8280000" cy="454135"/>
            <a:chOff x="473154" y="5992446"/>
            <a:chExt cx="8280000" cy="454135"/>
          </a:xfrm>
        </p:grpSpPr>
        <p:sp>
          <p:nvSpPr>
            <p:cNvPr id="3" name="Rectangle 2"/>
            <p:cNvSpPr/>
            <p:nvPr/>
          </p:nvSpPr>
          <p:spPr>
            <a:xfrm>
              <a:off x="557813" y="6246526"/>
              <a:ext cx="3966561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fr-FR" sz="700" dirty="0">
                <a:latin typeface="HelveticaNeueLT Std Lt"/>
                <a:cs typeface="HelveticaNeueLT Std Lt"/>
              </a:endParaRPr>
            </a:p>
          </p:txBody>
        </p:sp>
        <p:cxnSp>
          <p:nvCxnSpPr>
            <p:cNvPr id="4" name="Connecteur droit 10"/>
            <p:cNvCxnSpPr/>
            <p:nvPr/>
          </p:nvCxnSpPr>
          <p:spPr>
            <a:xfrm>
              <a:off x="473154" y="6441451"/>
              <a:ext cx="8280000" cy="0"/>
            </a:xfrm>
            <a:prstGeom prst="line">
              <a:avLst/>
            </a:prstGeom>
            <a:ln w="3175" cmpd="sng">
              <a:solidFill>
                <a:srgbClr val="7F7F7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5" name="Imag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2749" y="5992446"/>
              <a:ext cx="3240405" cy="377190"/>
            </a:xfrm>
            <a:prstGeom prst="rect">
              <a:avLst/>
            </a:prstGeom>
          </p:spPr>
        </p:pic>
      </p:grpSp>
      <p:sp>
        <p:nvSpPr>
          <p:cNvPr id="6" name="Rectangle 5"/>
          <p:cNvSpPr/>
          <p:nvPr/>
        </p:nvSpPr>
        <p:spPr>
          <a:xfrm>
            <a:off x="3056197" y="171721"/>
            <a:ext cx="3489160" cy="161544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800" b="1" dirty="0" smtClean="0"/>
              <a:t>Oui</a:t>
            </a:r>
            <a:r>
              <a:rPr lang="fr-CH" sz="2800" dirty="0" smtClean="0"/>
              <a:t>: 			35,24%</a:t>
            </a:r>
          </a:p>
          <a:p>
            <a:pPr algn="ctr">
              <a:spcAft>
                <a:spcPts val="600"/>
              </a:spcAft>
            </a:pPr>
            <a:r>
              <a:rPr lang="fr-CH" sz="2800" b="1" dirty="0" smtClean="0"/>
              <a:t>En partie </a:t>
            </a:r>
            <a:r>
              <a:rPr lang="fr-CH" sz="2800" dirty="0" smtClean="0"/>
              <a:t>:	37,14 %</a:t>
            </a:r>
          </a:p>
          <a:p>
            <a:pPr algn="ctr"/>
            <a:r>
              <a:rPr lang="fr-CH" sz="2800" b="1" dirty="0" smtClean="0"/>
              <a:t>TOTAL</a:t>
            </a:r>
            <a:r>
              <a:rPr lang="fr-CH" sz="2800" dirty="0" smtClean="0"/>
              <a:t> : 		72,38 %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9900" y="979441"/>
            <a:ext cx="26652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 smtClean="0"/>
              <a:t>Je considère qu’avoir suivi</a:t>
            </a:r>
          </a:p>
          <a:p>
            <a:r>
              <a:rPr lang="fr-CH" b="1" dirty="0" smtClean="0"/>
              <a:t>Un parcours MRHC a été </a:t>
            </a:r>
          </a:p>
          <a:p>
            <a:r>
              <a:rPr lang="fr-CH" b="1" dirty="0"/>
              <a:t>d</a:t>
            </a:r>
            <a:r>
              <a:rPr lang="fr-CH" b="1" dirty="0" smtClean="0"/>
              <a:t>écisif pour ma carrière</a:t>
            </a:r>
            <a:endParaRPr lang="en-US" b="1" dirty="0"/>
          </a:p>
        </p:txBody>
      </p:sp>
      <p:sp>
        <p:nvSpPr>
          <p:cNvPr id="8" name="TextBox 7"/>
          <p:cNvSpPr txBox="1"/>
          <p:nvPr/>
        </p:nvSpPr>
        <p:spPr>
          <a:xfrm>
            <a:off x="145464" y="2995433"/>
            <a:ext cx="29107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 smtClean="0"/>
              <a:t>Quelles sont les affirmations</a:t>
            </a:r>
          </a:p>
          <a:p>
            <a:r>
              <a:rPr lang="fr-CH" b="1" dirty="0" smtClean="0"/>
              <a:t>Les plus vraies pour vous</a:t>
            </a:r>
            <a:endParaRPr lang="en-US" b="1" dirty="0"/>
          </a:p>
        </p:txBody>
      </p:sp>
      <p:sp>
        <p:nvSpPr>
          <p:cNvPr id="9" name="Rectangle 8"/>
          <p:cNvSpPr/>
          <p:nvPr/>
        </p:nvSpPr>
        <p:spPr>
          <a:xfrm>
            <a:off x="3056197" y="1982086"/>
            <a:ext cx="5764357" cy="161544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fr-CH" sz="2800" b="1" dirty="0" smtClean="0"/>
              <a:t>Prendre confiance en soi:  	</a:t>
            </a:r>
            <a:r>
              <a:rPr lang="fr-CH" sz="2800" dirty="0" smtClean="0"/>
              <a:t>63,16%</a:t>
            </a:r>
          </a:p>
          <a:p>
            <a:pPr>
              <a:spcAft>
                <a:spcPts val="600"/>
              </a:spcAft>
            </a:pPr>
            <a:r>
              <a:rPr lang="fr-CH" sz="2800" b="1" dirty="0" err="1" smtClean="0"/>
              <a:t>Dvper</a:t>
            </a:r>
            <a:r>
              <a:rPr lang="fr-CH" sz="2800" b="1" dirty="0" smtClean="0"/>
              <a:t> un œil critique: 	   	</a:t>
            </a:r>
            <a:r>
              <a:rPr lang="fr-CH" sz="2800" dirty="0" smtClean="0"/>
              <a:t>67,11 %</a:t>
            </a:r>
          </a:p>
          <a:p>
            <a:pPr>
              <a:spcAft>
                <a:spcPts val="600"/>
              </a:spcAft>
            </a:pPr>
            <a:r>
              <a:rPr lang="fr-CH" sz="2800" b="1" dirty="0" smtClean="0"/>
              <a:t>Appliquer apprentissages:</a:t>
            </a:r>
            <a:r>
              <a:rPr lang="fr-CH" sz="2800" dirty="0" smtClean="0"/>
              <a:t> 	65,79%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5405" y="5782679"/>
            <a:ext cx="1564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 smtClean="0"/>
              <a:t>Parallèlement </a:t>
            </a:r>
            <a:endParaRPr lang="en-US" b="1" dirty="0"/>
          </a:p>
        </p:txBody>
      </p:sp>
      <p:sp>
        <p:nvSpPr>
          <p:cNvPr id="11" name="Rectangle 10"/>
          <p:cNvSpPr/>
          <p:nvPr/>
        </p:nvSpPr>
        <p:spPr>
          <a:xfrm>
            <a:off x="3056197" y="3780515"/>
            <a:ext cx="5885581" cy="237149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CH" sz="2400" b="1" dirty="0" smtClean="0"/>
              <a:t>Envie de changements?</a:t>
            </a:r>
          </a:p>
          <a:p>
            <a:r>
              <a:rPr lang="fr-CH" sz="2400" b="1" dirty="0" smtClean="0"/>
              <a:t>Autre fonction / Même organisation </a:t>
            </a:r>
            <a:r>
              <a:rPr lang="fr-CH" sz="2800" b="1" dirty="0" smtClean="0"/>
              <a:t>: </a:t>
            </a:r>
            <a:r>
              <a:rPr lang="fr-CH" sz="2400" dirty="0" smtClean="0"/>
              <a:t>23,68 </a:t>
            </a:r>
            <a:r>
              <a:rPr lang="fr-CH" sz="1200" dirty="0" smtClean="0"/>
              <a:t>%</a:t>
            </a:r>
          </a:p>
          <a:p>
            <a:r>
              <a:rPr lang="fr-CH" sz="2400" b="1" dirty="0" smtClean="0"/>
              <a:t>Autre organisation / même fonction:  </a:t>
            </a:r>
            <a:r>
              <a:rPr lang="fr-CH" sz="2400" dirty="0" smtClean="0"/>
              <a:t>10,53</a:t>
            </a:r>
            <a:r>
              <a:rPr lang="fr-CH" sz="1200" dirty="0" smtClean="0"/>
              <a:t>%</a:t>
            </a:r>
          </a:p>
          <a:p>
            <a:r>
              <a:rPr lang="fr-CH" sz="2400" b="1" dirty="0" smtClean="0"/>
              <a:t>Autre fonction / autre organisation:    </a:t>
            </a:r>
            <a:r>
              <a:rPr lang="fr-CH" sz="2400" dirty="0" smtClean="0"/>
              <a:t>26,32 </a:t>
            </a:r>
            <a:r>
              <a:rPr lang="fr-CH" sz="1200" dirty="0" smtClean="0"/>
              <a:t>%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215405" y="2204720"/>
            <a:ext cx="10967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b="1" dirty="0" smtClean="0"/>
              <a:t>Si oui: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682875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8"/>
          <p:cNvGrpSpPr/>
          <p:nvPr/>
        </p:nvGrpSpPr>
        <p:grpSpPr>
          <a:xfrm>
            <a:off x="386514" y="6279051"/>
            <a:ext cx="8280000" cy="454135"/>
            <a:chOff x="473154" y="5992446"/>
            <a:chExt cx="8280000" cy="454135"/>
          </a:xfrm>
        </p:grpSpPr>
        <p:sp>
          <p:nvSpPr>
            <p:cNvPr id="3" name="Rectangle 2"/>
            <p:cNvSpPr/>
            <p:nvPr/>
          </p:nvSpPr>
          <p:spPr>
            <a:xfrm>
              <a:off x="557813" y="6246526"/>
              <a:ext cx="3966561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fr-FR" sz="700" dirty="0">
                <a:latin typeface="HelveticaNeueLT Std Lt"/>
                <a:cs typeface="HelveticaNeueLT Std Lt"/>
              </a:endParaRPr>
            </a:p>
          </p:txBody>
        </p:sp>
        <p:cxnSp>
          <p:nvCxnSpPr>
            <p:cNvPr id="4" name="Connecteur droit 10"/>
            <p:cNvCxnSpPr/>
            <p:nvPr/>
          </p:nvCxnSpPr>
          <p:spPr>
            <a:xfrm>
              <a:off x="473154" y="6441451"/>
              <a:ext cx="8280000" cy="0"/>
            </a:xfrm>
            <a:prstGeom prst="line">
              <a:avLst/>
            </a:prstGeom>
            <a:ln w="3175" cmpd="sng">
              <a:solidFill>
                <a:srgbClr val="7F7F7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5" name="Imag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2749" y="5992446"/>
              <a:ext cx="3240405" cy="377190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386514" y="610109"/>
            <a:ext cx="725743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b="1" dirty="0" smtClean="0"/>
              <a:t>Concrètement quels changements la formation </a:t>
            </a:r>
          </a:p>
          <a:p>
            <a:r>
              <a:rPr lang="fr-CH" sz="2800" b="1" dirty="0" smtClean="0"/>
              <a:t>MRHC a-t-elle facilité? (3 réponses possibles)</a:t>
            </a:r>
            <a:endParaRPr lang="en-US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401379" y="1956826"/>
            <a:ext cx="8594648" cy="161585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400" b="1" dirty="0" smtClean="0"/>
              <a:t>J’ai pu mettre en œuvre des apprentissages : </a:t>
            </a:r>
            <a:r>
              <a:rPr lang="fr-CH" sz="2400" dirty="0" smtClean="0"/>
              <a:t>	65,79%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400" b="1" dirty="0" smtClean="0"/>
              <a:t>J’ai changé de fonction et d’organisation : </a:t>
            </a:r>
            <a:r>
              <a:rPr lang="fr-CH" sz="2400" dirty="0" smtClean="0"/>
              <a:t>		30,26%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400" b="1" dirty="0" smtClean="0"/>
              <a:t>Je suis resté au même poste, je l’ai abordé très </a:t>
            </a:r>
            <a:br>
              <a:rPr lang="fr-CH" sz="2400" b="1" dirty="0" smtClean="0"/>
            </a:br>
            <a:r>
              <a:rPr lang="fr-CH" sz="2400" b="1" dirty="0" smtClean="0"/>
              <a:t>différemment: 	</a:t>
            </a:r>
            <a:r>
              <a:rPr lang="fr-CH" sz="2400" dirty="0" smtClean="0"/>
              <a:t>									23,68 %</a:t>
            </a:r>
            <a:endParaRPr lang="en-US" sz="2400" dirty="0"/>
          </a:p>
        </p:txBody>
      </p:sp>
      <p:sp>
        <p:nvSpPr>
          <p:cNvPr id="8" name="Rectangle 7"/>
          <p:cNvSpPr/>
          <p:nvPr/>
        </p:nvSpPr>
        <p:spPr>
          <a:xfrm>
            <a:off x="386515" y="3780515"/>
            <a:ext cx="8609512" cy="2371496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CH" sz="2400" b="1" dirty="0" smtClean="0"/>
              <a:t>Mais: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400" b="1" dirty="0" smtClean="0"/>
              <a:t>Révision du niveau de poste: 				9,21 </a:t>
            </a:r>
            <a:r>
              <a:rPr lang="fr-CH" sz="2400" dirty="0"/>
              <a:t>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400" b="1" dirty="0" smtClean="0"/>
              <a:t>Augmentation de salaire:  				13,16 %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400" b="1" dirty="0" smtClean="0"/>
              <a:t>Autre poste / même organisation:		19,74%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400" b="1" dirty="0" smtClean="0"/>
              <a:t>Autre organisation / même fonction: 	10,53%</a:t>
            </a:r>
            <a:endParaRPr lang="fr-CH" sz="12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400" b="1" dirty="0" smtClean="0"/>
              <a:t>Je n’ai pas changé grand chose:			5,26</a:t>
            </a:r>
            <a:r>
              <a:rPr lang="fr-CH" sz="2400" dirty="0" smtClean="0"/>
              <a:t> %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759744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8"/>
          <p:cNvGrpSpPr/>
          <p:nvPr/>
        </p:nvGrpSpPr>
        <p:grpSpPr>
          <a:xfrm>
            <a:off x="386514" y="6279051"/>
            <a:ext cx="8280000" cy="454135"/>
            <a:chOff x="473154" y="5992446"/>
            <a:chExt cx="8280000" cy="454135"/>
          </a:xfrm>
        </p:grpSpPr>
        <p:sp>
          <p:nvSpPr>
            <p:cNvPr id="3" name="Rectangle 2"/>
            <p:cNvSpPr/>
            <p:nvPr/>
          </p:nvSpPr>
          <p:spPr>
            <a:xfrm>
              <a:off x="557813" y="6246526"/>
              <a:ext cx="3966561" cy="2000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fr-FR" sz="700" dirty="0">
                <a:latin typeface="HelveticaNeueLT Std Lt"/>
                <a:cs typeface="HelveticaNeueLT Std Lt"/>
              </a:endParaRPr>
            </a:p>
          </p:txBody>
        </p:sp>
        <p:cxnSp>
          <p:nvCxnSpPr>
            <p:cNvPr id="4" name="Connecteur droit 10"/>
            <p:cNvCxnSpPr/>
            <p:nvPr/>
          </p:nvCxnSpPr>
          <p:spPr>
            <a:xfrm>
              <a:off x="473154" y="6441451"/>
              <a:ext cx="8280000" cy="0"/>
            </a:xfrm>
            <a:prstGeom prst="line">
              <a:avLst/>
            </a:prstGeom>
            <a:ln w="3175" cmpd="sng">
              <a:solidFill>
                <a:srgbClr val="7F7F7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5" name="Imag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2749" y="5992446"/>
              <a:ext cx="3240405" cy="377190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386514" y="348499"/>
            <a:ext cx="25766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800" b="1" dirty="0" smtClean="0"/>
              <a:t>Mon employeur</a:t>
            </a:r>
            <a:endParaRPr lang="en-US" sz="2800" b="1" dirty="0"/>
          </a:p>
        </p:txBody>
      </p:sp>
      <p:sp>
        <p:nvSpPr>
          <p:cNvPr id="7" name="Rectangle 6"/>
          <p:cNvSpPr/>
          <p:nvPr/>
        </p:nvSpPr>
        <p:spPr>
          <a:xfrm>
            <a:off x="386513" y="1027154"/>
            <a:ext cx="8555265" cy="161544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fr-CH" sz="2800" b="1" dirty="0" smtClean="0"/>
              <a:t>M’a soutenu lorsque j’ai décidé d’entamer la formation : 58,10%</a:t>
            </a:r>
          </a:p>
          <a:p>
            <a:pPr algn="ctr"/>
            <a:r>
              <a:rPr lang="fr-CH" sz="2000" dirty="0" smtClean="0"/>
              <a:t>Non: 22,86% et en partie 19,05%</a:t>
            </a:r>
          </a:p>
        </p:txBody>
      </p:sp>
      <p:sp>
        <p:nvSpPr>
          <p:cNvPr id="9" name="Rectangle 8"/>
          <p:cNvSpPr/>
          <p:nvPr/>
        </p:nvSpPr>
        <p:spPr>
          <a:xfrm>
            <a:off x="386513" y="2837519"/>
            <a:ext cx="8555265" cy="161544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fr-CH" sz="2800" b="1" dirty="0" smtClean="0"/>
              <a:t>M’a soutenu pendant mon parcours de formation: 56,19%</a:t>
            </a:r>
          </a:p>
          <a:p>
            <a:pPr algn="ctr"/>
            <a:r>
              <a:rPr lang="fr-CH" sz="2000" dirty="0" smtClean="0"/>
              <a:t>Non: 24,76% et en partie 19,05%</a:t>
            </a:r>
          </a:p>
        </p:txBody>
      </p:sp>
      <p:sp>
        <p:nvSpPr>
          <p:cNvPr id="10" name="Rectangle 9"/>
          <p:cNvSpPr/>
          <p:nvPr/>
        </p:nvSpPr>
        <p:spPr>
          <a:xfrm>
            <a:off x="386515" y="4647883"/>
            <a:ext cx="8555264" cy="1504127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400" b="1" dirty="0" smtClean="0"/>
              <a:t>M’a aidé à optimiser mes apprentissages (proposition de responsabilités correspondant à mes nouvelles compétences): </a:t>
            </a:r>
          </a:p>
          <a:p>
            <a:pPr algn="ctr"/>
            <a:r>
              <a:rPr lang="fr-CH" sz="2400" b="1" dirty="0" smtClean="0"/>
              <a:t>Non: 62,86%</a:t>
            </a:r>
          </a:p>
          <a:p>
            <a:pPr algn="ctr"/>
            <a:r>
              <a:rPr lang="fr-CH" sz="2000" b="1" dirty="0" smtClean="0"/>
              <a:t>Oui: 17,14%, En partie : 20%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10956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1"/>
          <p:cNvGrpSpPr/>
          <p:nvPr/>
        </p:nvGrpSpPr>
        <p:grpSpPr>
          <a:xfrm>
            <a:off x="384374" y="6019458"/>
            <a:ext cx="8280000" cy="449005"/>
            <a:chOff x="473154" y="5992446"/>
            <a:chExt cx="8280000" cy="449005"/>
          </a:xfrm>
        </p:grpSpPr>
        <p:cxnSp>
          <p:nvCxnSpPr>
            <p:cNvPr id="3" name="Connecteur droit 13"/>
            <p:cNvCxnSpPr/>
            <p:nvPr/>
          </p:nvCxnSpPr>
          <p:spPr>
            <a:xfrm>
              <a:off x="473154" y="6441451"/>
              <a:ext cx="8280000" cy="0"/>
            </a:xfrm>
            <a:prstGeom prst="line">
              <a:avLst/>
            </a:prstGeom>
            <a:ln w="3175" cmpd="sng">
              <a:solidFill>
                <a:srgbClr val="7F7F7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" name="Image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2749" y="5992446"/>
              <a:ext cx="3240405" cy="377190"/>
            </a:xfrm>
            <a:prstGeom prst="rect">
              <a:avLst/>
            </a:prstGeom>
          </p:spPr>
        </p:pic>
      </p:grpSp>
      <p:sp>
        <p:nvSpPr>
          <p:cNvPr id="5" name="ZoneTexte 4"/>
          <p:cNvSpPr txBox="1"/>
          <p:nvPr/>
        </p:nvSpPr>
        <p:spPr>
          <a:xfrm>
            <a:off x="894304" y="1385893"/>
            <a:ext cx="752340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6000" dirty="0" smtClean="0"/>
              <a:t>Quelques devinettes…..</a:t>
            </a:r>
            <a:endParaRPr lang="fr-CH" sz="6000" dirty="0"/>
          </a:p>
        </p:txBody>
      </p:sp>
      <p:sp>
        <p:nvSpPr>
          <p:cNvPr id="8" name="ZoneTexte 7"/>
          <p:cNvSpPr txBox="1"/>
          <p:nvPr/>
        </p:nvSpPr>
        <p:spPr>
          <a:xfrm>
            <a:off x="2393879" y="3035475"/>
            <a:ext cx="15424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3600" b="1" dirty="0" smtClean="0"/>
              <a:t>VRAI ? </a:t>
            </a:r>
            <a:endParaRPr lang="fr-CH" sz="3600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5196206" y="2951207"/>
            <a:ext cx="15163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3600" b="1" dirty="0" smtClean="0"/>
              <a:t>FAUX? </a:t>
            </a:r>
            <a:endParaRPr lang="fr-CH" sz="36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2811" y="3597538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98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e 5"/>
          <p:cNvGrpSpPr/>
          <p:nvPr/>
        </p:nvGrpSpPr>
        <p:grpSpPr>
          <a:xfrm>
            <a:off x="403154" y="4966151"/>
            <a:ext cx="8664646" cy="1154738"/>
            <a:chOff x="403154" y="4857515"/>
            <a:chExt cx="8664646" cy="1154738"/>
          </a:xfrm>
        </p:grpSpPr>
        <p:sp>
          <p:nvSpPr>
            <p:cNvPr id="46093" name="Rectangle 3"/>
            <p:cNvSpPr txBox="1">
              <a:spLocks noChangeArrowheads="1"/>
            </p:cNvSpPr>
            <p:nvPr/>
          </p:nvSpPr>
          <p:spPr bwMode="auto">
            <a:xfrm>
              <a:off x="1406525" y="4870841"/>
              <a:ext cx="7661275" cy="1141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"/>
                <a:defRPr sz="3200">
                  <a:solidFill>
                    <a:schemeClr val="tx2"/>
                  </a:solidFill>
                  <a:latin typeface="Franklin Gothic Book" panose="020B05030201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"/>
                <a:defRPr sz="2800">
                  <a:solidFill>
                    <a:schemeClr val="tx2"/>
                  </a:solidFill>
                  <a:latin typeface="Franklin Gothic Book" panose="020B05030201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"/>
                <a:defRPr sz="2400">
                  <a:solidFill>
                    <a:schemeClr val="tx2"/>
                  </a:solidFill>
                  <a:latin typeface="Franklin Gothic Book" panose="020B05030201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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lnSpc>
                  <a:spcPct val="80000"/>
                </a:lnSpc>
                <a:buClrTx/>
                <a:buSzTx/>
                <a:buFont typeface="Arial" panose="020B0604020202020204" pitchFamily="34" charset="0"/>
                <a:buNone/>
              </a:pPr>
              <a:r>
                <a:rPr lang="fr-FR" altLang="fr-FR" sz="1800" b="1" u="sng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</a:rPr>
                <a:t>Eric Davoine</a:t>
              </a:r>
              <a:r>
                <a:rPr lang="fr-FR" altLang="fr-FR" sz="1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</a:rPr>
                <a:t> – Responsable de la spécialisation en Ressources Humaines</a:t>
              </a:r>
            </a:p>
            <a:p>
              <a:pPr eaLnBrk="1" hangingPunct="1">
                <a:lnSpc>
                  <a:spcPct val="80000"/>
                </a:lnSpc>
                <a:spcBef>
                  <a:spcPts val="600"/>
                </a:spcBef>
                <a:buClrTx/>
                <a:buSzTx/>
                <a:buFont typeface="Arial" panose="020B0604020202020204" pitchFamily="34" charset="0"/>
                <a:buNone/>
              </a:pPr>
              <a:r>
                <a:rPr lang="fr-FR" altLang="fr-FR" sz="1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</a:rPr>
                <a:t>Professeur en gestion des ressources humaines et </a:t>
              </a:r>
              <a:r>
                <a:rPr lang="fr-FR" altLang="fr-FR" sz="1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</a:rPr>
                <a:t>organisation </a:t>
              </a:r>
            </a:p>
            <a:p>
              <a:pPr eaLnBrk="1" hangingPunct="1">
                <a:lnSpc>
                  <a:spcPct val="80000"/>
                </a:lnSpc>
                <a:spcBef>
                  <a:spcPts val="600"/>
                </a:spcBef>
                <a:buClrTx/>
                <a:buSzTx/>
                <a:buFont typeface="Arial" panose="020B0604020202020204" pitchFamily="34" charset="0"/>
                <a:buNone/>
              </a:pPr>
              <a:r>
                <a:rPr lang="fr-FR" altLang="fr-FR" sz="1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</a:rPr>
                <a:t>Représentant </a:t>
              </a:r>
              <a:r>
                <a:rPr lang="fr-FR" altLang="fr-FR" sz="1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</a:rPr>
                <a:t>de l'université de Fribourg</a:t>
              </a:r>
            </a:p>
            <a:p>
              <a:pPr eaLnBrk="1" hangingPunct="1">
                <a:lnSpc>
                  <a:spcPct val="80000"/>
                </a:lnSpc>
                <a:buClrTx/>
                <a:buSzTx/>
                <a:buFont typeface="Arial" panose="020B0604020202020204" pitchFamily="34" charset="0"/>
                <a:buNone/>
              </a:pPr>
              <a:endParaRPr lang="fr-FR" altLang="fr-FR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endParaRPr>
            </a:p>
            <a:p>
              <a:pPr eaLnBrk="1" hangingPunct="1">
                <a:lnSpc>
                  <a:spcPct val="80000"/>
                </a:lnSpc>
                <a:buClrTx/>
                <a:buSzTx/>
                <a:buFont typeface="Wingdings" panose="05000000000000000000" pitchFamily="2" charset="2"/>
                <a:buNone/>
              </a:pPr>
              <a:endParaRPr lang="fr-FR" altLang="fr-F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endParaRPr>
            </a:p>
            <a:p>
              <a:pPr eaLnBrk="1" hangingPunct="1">
                <a:lnSpc>
                  <a:spcPct val="80000"/>
                </a:lnSpc>
                <a:buClrTx/>
                <a:buSzTx/>
                <a:buFont typeface="Wingdings" panose="05000000000000000000" pitchFamily="2" charset="2"/>
                <a:buNone/>
              </a:pPr>
              <a:endParaRPr lang="fr-FR" altLang="fr-F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endParaRPr>
            </a:p>
          </p:txBody>
        </p:sp>
        <p:pic>
          <p:nvPicPr>
            <p:cNvPr id="46094" name="Picture 5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53" b="9700"/>
            <a:stretch/>
          </p:blipFill>
          <p:spPr bwMode="auto">
            <a:xfrm>
              <a:off x="403154" y="4857515"/>
              <a:ext cx="853200" cy="95852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  <a:extLst/>
          </p:spPr>
        </p:pic>
      </p:grpSp>
      <p:pic>
        <p:nvPicPr>
          <p:cNvPr id="4609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904"/>
          <a:stretch/>
        </p:blipFill>
        <p:spPr bwMode="auto">
          <a:xfrm>
            <a:off x="386514" y="2263059"/>
            <a:ext cx="911410" cy="9806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/>
            <a:contourClr>
              <a:srgbClr val="FFFFFF"/>
            </a:contourClr>
          </a:sp3d>
          <a:extLst/>
        </p:spPr>
      </p:pic>
      <p:sp>
        <p:nvSpPr>
          <p:cNvPr id="46092" name="Rectangle 2"/>
          <p:cNvSpPr>
            <a:spLocks noChangeArrowheads="1"/>
          </p:cNvSpPr>
          <p:nvPr/>
        </p:nvSpPr>
        <p:spPr bwMode="auto">
          <a:xfrm>
            <a:off x="1403350" y="2332704"/>
            <a:ext cx="7561263" cy="911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fr-FR" altLang="fr-FR" sz="18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Adrian Bangerter </a:t>
            </a:r>
            <a:r>
              <a:rPr lang="fr-FR" altLang="fr-FR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– Responsable de la spécialisation en Management Humain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buClrTx/>
              <a:buSzTx/>
              <a:buFont typeface="Arial" panose="020B0604020202020204" pitchFamily="34" charset="0"/>
              <a:buNone/>
            </a:pPr>
            <a:r>
              <a:rPr lang="fr-FR" altLang="fr-F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Professeur en psychologie du </a:t>
            </a:r>
            <a:r>
              <a:rPr lang="fr-FR" altLang="fr-F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travail</a:t>
            </a:r>
            <a:endParaRPr lang="fr-FR" altLang="fr-FR" sz="1800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buClrTx/>
              <a:buSzTx/>
              <a:buFont typeface="Arial" panose="020B0604020202020204" pitchFamily="34" charset="0"/>
              <a:buNone/>
            </a:pPr>
            <a:r>
              <a:rPr lang="fr-FR" altLang="fr-FR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Représentant de l'université de Neuchâtel</a:t>
            </a:r>
          </a:p>
        </p:txBody>
      </p:sp>
      <p:grpSp>
        <p:nvGrpSpPr>
          <p:cNvPr id="15" name="Groupe 14"/>
          <p:cNvGrpSpPr/>
          <p:nvPr/>
        </p:nvGrpSpPr>
        <p:grpSpPr>
          <a:xfrm>
            <a:off x="386514" y="6152019"/>
            <a:ext cx="8280000" cy="449005"/>
            <a:chOff x="473154" y="5992446"/>
            <a:chExt cx="8280000" cy="449005"/>
          </a:xfrm>
        </p:grpSpPr>
        <p:cxnSp>
          <p:nvCxnSpPr>
            <p:cNvPr id="17" name="Connecteur droit 16"/>
            <p:cNvCxnSpPr/>
            <p:nvPr/>
          </p:nvCxnSpPr>
          <p:spPr>
            <a:xfrm>
              <a:off x="473154" y="6441451"/>
              <a:ext cx="8280000" cy="0"/>
            </a:xfrm>
            <a:prstGeom prst="line">
              <a:avLst/>
            </a:prstGeom>
            <a:ln w="3175" cmpd="sng">
              <a:solidFill>
                <a:srgbClr val="7F7F7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Image 1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2749" y="5992446"/>
              <a:ext cx="3240405" cy="377190"/>
            </a:xfrm>
            <a:prstGeom prst="rect">
              <a:avLst/>
            </a:prstGeom>
          </p:spPr>
        </p:pic>
      </p:grpSp>
      <p:sp>
        <p:nvSpPr>
          <p:cNvPr id="2" name="ZoneTexte 1"/>
          <p:cNvSpPr txBox="1"/>
          <p:nvPr/>
        </p:nvSpPr>
        <p:spPr>
          <a:xfrm>
            <a:off x="4937029" y="206677"/>
            <a:ext cx="38116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32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Direction Scientifique</a:t>
            </a:r>
            <a:endParaRPr lang="fr-CH" sz="3200" b="1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6087" name="Rectangle 1"/>
          <p:cNvSpPr>
            <a:spLocks noChangeArrowheads="1"/>
          </p:cNvSpPr>
          <p:nvPr/>
        </p:nvSpPr>
        <p:spPr bwMode="auto">
          <a:xfrm>
            <a:off x="1403350" y="1053090"/>
            <a:ext cx="7493031" cy="911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80000"/>
              </a:lnSpc>
              <a:spcBef>
                <a:spcPct val="0"/>
              </a:spcBef>
              <a:buClrTx/>
              <a:buSzTx/>
              <a:buNone/>
            </a:pPr>
            <a:r>
              <a:rPr lang="fr-FR" altLang="fr-FR" sz="1800" b="1" u="sng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Nathalie Delobbe </a:t>
            </a:r>
            <a:r>
              <a:rPr lang="fr-FR" altLang="fr-FR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– Directrice </a:t>
            </a:r>
            <a:r>
              <a:rPr lang="fr-FR" altLang="fr-FR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du </a:t>
            </a:r>
            <a:r>
              <a:rPr lang="fr-FR" altLang="fr-FR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MAS et du DAS MRHC,</a:t>
            </a:r>
            <a:r>
              <a:rPr lang="fr-FR" altLang="fr-FR" sz="1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 </a:t>
            </a:r>
          </a:p>
          <a:p>
            <a:pPr>
              <a:lnSpc>
                <a:spcPct val="8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None/>
            </a:pPr>
            <a:r>
              <a:rPr lang="fr-CH" sz="1800" dirty="0" smtClean="0">
                <a:solidFill>
                  <a:srgbClr val="404040"/>
                </a:solidFill>
                <a:latin typeface="+mn-lt"/>
              </a:rPr>
              <a:t>Professeure dans le domaine de la formation pour adultes </a:t>
            </a:r>
            <a:endParaRPr lang="fr-CH" sz="1800" dirty="0">
              <a:solidFill>
                <a:srgbClr val="404040"/>
              </a:solidFill>
              <a:latin typeface="+mn-lt"/>
            </a:endParaRPr>
          </a:p>
          <a:p>
            <a:pPr>
              <a:lnSpc>
                <a:spcPct val="80000"/>
              </a:lnSpc>
              <a:spcBef>
                <a:spcPct val="0"/>
              </a:spcBef>
              <a:buClrTx/>
              <a:buSzTx/>
              <a:buNone/>
            </a:pPr>
            <a:r>
              <a:rPr lang="fr-FR" altLang="fr-FR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Représentante </a:t>
            </a:r>
            <a:r>
              <a:rPr lang="fr-FR" altLang="fr-FR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de l'université de Genève</a:t>
            </a:r>
          </a:p>
        </p:txBody>
      </p:sp>
      <p:grpSp>
        <p:nvGrpSpPr>
          <p:cNvPr id="8" name="Groupe 7"/>
          <p:cNvGrpSpPr/>
          <p:nvPr/>
        </p:nvGrpSpPr>
        <p:grpSpPr>
          <a:xfrm>
            <a:off x="406471" y="3552566"/>
            <a:ext cx="8342242" cy="1062884"/>
            <a:chOff x="406471" y="3480142"/>
            <a:chExt cx="8342242" cy="1062884"/>
          </a:xfrm>
        </p:grpSpPr>
        <p:sp>
          <p:nvSpPr>
            <p:cNvPr id="46090" name="Rectangle 4"/>
            <p:cNvSpPr>
              <a:spLocks noChangeArrowheads="1"/>
            </p:cNvSpPr>
            <p:nvPr/>
          </p:nvSpPr>
          <p:spPr bwMode="auto">
            <a:xfrm>
              <a:off x="1403350" y="3531442"/>
              <a:ext cx="7345363" cy="911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"/>
                <a:defRPr sz="3200">
                  <a:solidFill>
                    <a:schemeClr val="tx2"/>
                  </a:solidFill>
                  <a:latin typeface="Franklin Gothic Book" panose="020B05030201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"/>
                <a:defRPr sz="2800">
                  <a:solidFill>
                    <a:schemeClr val="tx2"/>
                  </a:solidFill>
                  <a:latin typeface="Franklin Gothic Book" panose="020B05030201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"/>
                <a:defRPr sz="2400">
                  <a:solidFill>
                    <a:schemeClr val="tx2"/>
                  </a:solidFill>
                  <a:latin typeface="Franklin Gothic Book" panose="020B05030201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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lnSpc>
                  <a:spcPct val="80000"/>
                </a:lnSpc>
                <a:spcBef>
                  <a:spcPct val="0"/>
                </a:spcBef>
                <a:buClrTx/>
                <a:buSzTx/>
                <a:buFont typeface="Arial" panose="020B0604020202020204" pitchFamily="34" charset="0"/>
                <a:buNone/>
              </a:pPr>
              <a:r>
                <a:rPr lang="fr-FR" altLang="fr-FR" sz="1800" b="1" u="sng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</a:rPr>
                <a:t>Jérôme </a:t>
              </a:r>
              <a:r>
                <a:rPr lang="fr-FR" altLang="fr-FR" sz="1800" b="1" u="sng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</a:rPr>
                <a:t>Rossier</a:t>
              </a:r>
              <a:r>
                <a:rPr lang="fr-FR" altLang="fr-FR" sz="1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</a:rPr>
                <a:t>- </a:t>
              </a:r>
              <a:r>
                <a:rPr lang="fr-FR" altLang="fr-FR" sz="1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</a:rPr>
                <a:t>Responsable de la spécialisation en </a:t>
              </a:r>
              <a:r>
                <a:rPr lang="fr-FR" altLang="fr-FR" sz="1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</a:rPr>
                <a:t>Gestion </a:t>
              </a:r>
              <a:r>
                <a:rPr lang="fr-FR" altLang="fr-FR" sz="1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</a:rPr>
                <a:t>des </a:t>
              </a:r>
              <a:r>
                <a:rPr lang="fr-FR" altLang="fr-FR" sz="1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</a:rPr>
                <a:t>Carrières</a:t>
              </a:r>
              <a:endParaRPr lang="fr-FR" altLang="fr-FR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endParaRPr>
            </a:p>
            <a:p>
              <a:pPr eaLnBrk="1" hangingPunct="1">
                <a:lnSpc>
                  <a:spcPct val="80000"/>
                </a:lnSpc>
                <a:spcBef>
                  <a:spcPts val="600"/>
                </a:spcBef>
                <a:buClrTx/>
                <a:buSzTx/>
                <a:buFont typeface="Arial" panose="020B0604020202020204" pitchFamily="34" charset="0"/>
                <a:buNone/>
              </a:pPr>
              <a:r>
                <a:rPr lang="fr-FR" altLang="fr-FR" sz="1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</a:rPr>
                <a:t>Professeur en psychologie du conseil et de </a:t>
              </a:r>
              <a:r>
                <a:rPr lang="fr-FR" altLang="fr-FR" sz="18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</a:rPr>
                <a:t>l’orientation</a:t>
              </a:r>
              <a:endParaRPr lang="fr-FR" altLang="fr-FR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endParaRPr>
            </a:p>
            <a:p>
              <a:pPr eaLnBrk="1" hangingPunct="1">
                <a:lnSpc>
                  <a:spcPct val="80000"/>
                </a:lnSpc>
                <a:spcBef>
                  <a:spcPts val="600"/>
                </a:spcBef>
                <a:buClrTx/>
                <a:buSzTx/>
                <a:buFont typeface="Arial" panose="020B0604020202020204" pitchFamily="34" charset="0"/>
                <a:buNone/>
              </a:pPr>
              <a:r>
                <a:rPr lang="fr-FR" altLang="fr-FR" sz="1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</a:rPr>
                <a:t>Représentant de l'université de Lausanne</a:t>
              </a:r>
            </a:p>
          </p:txBody>
        </p:sp>
        <p:pic>
          <p:nvPicPr>
            <p:cNvPr id="4" name="Image 3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609" r="18928" b="11233"/>
            <a:stretch/>
          </p:blipFill>
          <p:spPr>
            <a:xfrm>
              <a:off x="406471" y="3480142"/>
              <a:ext cx="853200" cy="106288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</p:pic>
      </p:grpSp>
      <p:pic>
        <p:nvPicPr>
          <p:cNvPr id="3" name="Imag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6514" y="993393"/>
            <a:ext cx="869840" cy="1094315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3851632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2" name="Rectangle 13"/>
          <p:cNvSpPr>
            <a:spLocks noChangeArrowheads="1"/>
          </p:cNvSpPr>
          <p:nvPr/>
        </p:nvSpPr>
        <p:spPr bwMode="auto">
          <a:xfrm>
            <a:off x="0" y="5566578"/>
            <a:ext cx="9144000" cy="441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80000"/>
              </a:lnSpc>
              <a:buClrTx/>
              <a:buSzTx/>
              <a:buFont typeface="Arial" panose="020B0604020202020204" pitchFamily="34" charset="0"/>
              <a:buNone/>
            </a:pPr>
            <a:r>
              <a:rPr lang="fr-FR" altLang="fr-FR" sz="1400" dirty="0">
                <a:solidFill>
                  <a:schemeClr val="tx1"/>
                </a:solidFill>
                <a:latin typeface="Calibri" panose="020F0502020204030204" pitchFamily="34" charset="0"/>
              </a:rPr>
              <a:t/>
            </a:r>
            <a:br>
              <a:rPr lang="fr-FR" altLang="fr-FR" sz="1400" dirty="0">
                <a:solidFill>
                  <a:schemeClr val="tx1"/>
                </a:solidFill>
                <a:latin typeface="Calibri" panose="020F0502020204030204" pitchFamily="34" charset="0"/>
              </a:rPr>
            </a:br>
            <a:r>
              <a:rPr lang="fr-FR" altLang="fr-FR" sz="1400" dirty="0">
                <a:solidFill>
                  <a:schemeClr val="tx1"/>
                </a:solidFill>
                <a:latin typeface="Calibri" panose="020F0502020204030204" pitchFamily="34" charset="0"/>
              </a:rPr>
              <a:t>UNI </a:t>
            </a:r>
            <a:r>
              <a:rPr lang="fr-FR" altLang="fr-FR" sz="1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PIGNON, Bureaux 102 et 107 - FPSE - </a:t>
            </a:r>
            <a:r>
              <a:rPr lang="fr-FR" altLang="fr-FR" sz="1400" dirty="0">
                <a:solidFill>
                  <a:schemeClr val="tx1"/>
                </a:solidFill>
                <a:latin typeface="Calibri" panose="020F0502020204030204" pitchFamily="34" charset="0"/>
              </a:rPr>
              <a:t>Université Genève </a:t>
            </a:r>
            <a:r>
              <a:rPr lang="fr-FR" altLang="fr-FR" sz="1400" dirty="0" smtClean="0">
                <a:solidFill>
                  <a:schemeClr val="tx1"/>
                </a:solidFill>
                <a:latin typeface="Calibri" panose="020F0502020204030204" pitchFamily="34" charset="0"/>
              </a:rPr>
              <a:t>42, </a:t>
            </a:r>
            <a:r>
              <a:rPr lang="fr-FR" altLang="fr-FR" sz="1400" dirty="0">
                <a:solidFill>
                  <a:schemeClr val="tx1"/>
                </a:solidFill>
                <a:latin typeface="Calibri" panose="020F0502020204030204" pitchFamily="34" charset="0"/>
              </a:rPr>
              <a:t>Bd Pont d'Arve, CH 1211 Genève 4 -  022 379 81 21 /23</a:t>
            </a:r>
          </a:p>
        </p:txBody>
      </p:sp>
      <p:sp>
        <p:nvSpPr>
          <p:cNvPr id="48133" name="Rectangle 15"/>
          <p:cNvSpPr>
            <a:spLocks noChangeArrowheads="1"/>
          </p:cNvSpPr>
          <p:nvPr/>
        </p:nvSpPr>
        <p:spPr bwMode="auto">
          <a:xfrm>
            <a:off x="250825" y="3258353"/>
            <a:ext cx="2233613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Pédagogie, conseil sur les cursus, choix des options, suivi des enseignants, travail interdisciplinaire…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 b="1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Présente les jeudis et vendredis</a:t>
            </a:r>
            <a:endParaRPr lang="fr-CH" altLang="fr-FR" sz="18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8136" name="Rectangle 11"/>
          <p:cNvSpPr>
            <a:spLocks noChangeArrowheads="1"/>
          </p:cNvSpPr>
          <p:nvPr/>
        </p:nvSpPr>
        <p:spPr bwMode="auto">
          <a:xfrm>
            <a:off x="3466719" y="2871003"/>
            <a:ext cx="2430463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buClrTx/>
              <a:buSzTx/>
              <a:buFontTx/>
              <a:buNone/>
            </a:pPr>
            <a:r>
              <a:rPr lang="fr-FR" altLang="fr-FR" sz="1800">
                <a:solidFill>
                  <a:schemeClr val="tx1"/>
                </a:solidFill>
                <a:latin typeface="Calibri" panose="020F0502020204030204" pitchFamily="34" charset="0"/>
                <a:hlinkClick r:id="rId3"/>
              </a:rPr>
              <a:t>eloise.burnet@unige.ch</a:t>
            </a:r>
            <a:endParaRPr lang="fr-FR" altLang="fr-FR" sz="18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48137" name="Rectangle 11"/>
          <p:cNvSpPr>
            <a:spLocks noChangeArrowheads="1"/>
          </p:cNvSpPr>
          <p:nvPr/>
        </p:nvSpPr>
        <p:spPr bwMode="auto">
          <a:xfrm>
            <a:off x="6300788" y="2869415"/>
            <a:ext cx="248920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buClrTx/>
              <a:buSzTx/>
              <a:buFontTx/>
              <a:buNone/>
            </a:pPr>
            <a:r>
              <a:rPr lang="fr-FR" altLang="fr-FR" sz="1800">
                <a:solidFill>
                  <a:schemeClr val="tx1"/>
                </a:solidFill>
                <a:latin typeface="Calibri" panose="020F0502020204030204" pitchFamily="34" charset="0"/>
                <a:hlinkClick r:id="rId4"/>
              </a:rPr>
              <a:t>erwan.bellard@unige.ch</a:t>
            </a:r>
            <a:endParaRPr lang="fr-FR" altLang="fr-FR" sz="18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48138" name="Rectangle 15"/>
          <p:cNvSpPr>
            <a:spLocks noChangeArrowheads="1"/>
          </p:cNvSpPr>
          <p:nvPr/>
        </p:nvSpPr>
        <p:spPr bwMode="auto">
          <a:xfrm>
            <a:off x="3466719" y="3245653"/>
            <a:ext cx="2330766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</a:pPr>
            <a:r>
              <a:rPr lang="fr-FR" altLang="fr-FR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Administration, suivi des travaux, des notes, événements, logistique, </a:t>
            </a:r>
            <a:r>
              <a:rPr lang="fr-FR" altLang="fr-FR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marketing, etc. </a:t>
            </a:r>
            <a:endParaRPr lang="fr-FR" altLang="fr-FR" sz="18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Présente tous les jours sauf mercredi</a:t>
            </a:r>
            <a:endParaRPr lang="fr-CH" altLang="fr-FR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8139" name="Rectangle 15"/>
          <p:cNvSpPr>
            <a:spLocks noChangeArrowheads="1"/>
          </p:cNvSpPr>
          <p:nvPr/>
        </p:nvSpPr>
        <p:spPr bwMode="auto">
          <a:xfrm>
            <a:off x="6372225" y="3245653"/>
            <a:ext cx="2233613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Enseignement, suivi de mémoires, conseil en matière de méthodes de recherche…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fr-FR" altLang="fr-FR" sz="1800" b="1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rPr>
              <a:t>Présent les jeudis</a:t>
            </a:r>
            <a:endParaRPr lang="fr-CH" altLang="fr-FR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8143" name="Rectangle 11"/>
          <p:cNvSpPr>
            <a:spLocks noChangeArrowheads="1"/>
          </p:cNvSpPr>
          <p:nvPr/>
        </p:nvSpPr>
        <p:spPr bwMode="auto">
          <a:xfrm>
            <a:off x="250825" y="2885290"/>
            <a:ext cx="2468563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"/>
              <a:defRPr sz="3200">
                <a:solidFill>
                  <a:schemeClr val="tx2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"/>
              <a:defRPr sz="2800">
                <a:solidFill>
                  <a:schemeClr val="tx2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"/>
              <a:defRPr sz="2400">
                <a:solidFill>
                  <a:schemeClr val="tx2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0000"/>
              <a:buFont typeface="Wingdings 2" panose="05020102010507070707" pitchFamily="18" charset="2"/>
              <a:buChar char=""/>
              <a:defRPr sz="2000">
                <a:solidFill>
                  <a:schemeClr val="tx2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Char char=""/>
              <a:defRPr>
                <a:solidFill>
                  <a:schemeClr val="tx2"/>
                </a:solidFill>
                <a:latin typeface="Franklin Gothic Book" panose="020B05030201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buClrTx/>
              <a:buSzTx/>
              <a:buFontTx/>
              <a:buNone/>
            </a:pPr>
            <a:r>
              <a:rPr lang="fr-FR" altLang="fr-FR" sz="1800">
                <a:solidFill>
                  <a:schemeClr val="tx1"/>
                </a:solidFill>
                <a:latin typeface="Calibri" panose="020F0502020204030204" pitchFamily="34" charset="0"/>
                <a:hlinkClick r:id="rId5"/>
              </a:rPr>
              <a:t>nadine.bague@unige.ch</a:t>
            </a:r>
            <a:endParaRPr lang="fr-FR" altLang="fr-FR" sz="18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grpSp>
        <p:nvGrpSpPr>
          <p:cNvPr id="20" name="Groupe 19"/>
          <p:cNvGrpSpPr/>
          <p:nvPr/>
        </p:nvGrpSpPr>
        <p:grpSpPr>
          <a:xfrm>
            <a:off x="386514" y="6020463"/>
            <a:ext cx="8280000" cy="449005"/>
            <a:chOff x="473154" y="5992446"/>
            <a:chExt cx="8280000" cy="449005"/>
          </a:xfrm>
        </p:grpSpPr>
        <p:cxnSp>
          <p:nvCxnSpPr>
            <p:cNvPr id="22" name="Connecteur droit 21"/>
            <p:cNvCxnSpPr/>
            <p:nvPr/>
          </p:nvCxnSpPr>
          <p:spPr>
            <a:xfrm>
              <a:off x="473154" y="6441451"/>
              <a:ext cx="8280000" cy="0"/>
            </a:xfrm>
            <a:prstGeom prst="line">
              <a:avLst/>
            </a:prstGeom>
            <a:ln w="3175" cmpd="sng">
              <a:solidFill>
                <a:srgbClr val="7F7F7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3" name="Image 2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2749" y="5992446"/>
              <a:ext cx="3240405" cy="377190"/>
            </a:xfrm>
            <a:prstGeom prst="rect">
              <a:avLst/>
            </a:prstGeom>
          </p:spPr>
        </p:pic>
      </p:grpSp>
      <p:sp>
        <p:nvSpPr>
          <p:cNvPr id="3" name="ZoneTexte 2"/>
          <p:cNvSpPr txBox="1"/>
          <p:nvPr/>
        </p:nvSpPr>
        <p:spPr>
          <a:xfrm>
            <a:off x="5216739" y="-18823"/>
            <a:ext cx="36591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3200" b="1" i="1" dirty="0" smtClean="0"/>
              <a:t>Equipe pédagogique</a:t>
            </a:r>
            <a:endParaRPr lang="fr-CH" sz="3200" b="1" i="1" dirty="0"/>
          </a:p>
        </p:txBody>
      </p:sp>
      <p:sp>
        <p:nvSpPr>
          <p:cNvPr id="24" name="Ellipse 23"/>
          <p:cNvSpPr/>
          <p:nvPr/>
        </p:nvSpPr>
        <p:spPr bwMode="auto">
          <a:xfrm>
            <a:off x="494522" y="831674"/>
            <a:ext cx="1800809" cy="1808889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</p:sp>
      <p:pic>
        <p:nvPicPr>
          <p:cNvPr id="29" name="Image 2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66" r="22237" b="36469"/>
          <a:stretch/>
        </p:blipFill>
        <p:spPr>
          <a:xfrm>
            <a:off x="769257" y="1115716"/>
            <a:ext cx="1230643" cy="1217974"/>
          </a:xfrm>
          <a:prstGeom prst="rect">
            <a:avLst/>
          </a:prstGeom>
        </p:spPr>
      </p:pic>
      <p:sp>
        <p:nvSpPr>
          <p:cNvPr id="30" name="Ellipse 29"/>
          <p:cNvSpPr/>
          <p:nvPr/>
        </p:nvSpPr>
        <p:spPr bwMode="auto">
          <a:xfrm>
            <a:off x="3672115" y="781279"/>
            <a:ext cx="1886422" cy="1859284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</p:sp>
      <p:pic>
        <p:nvPicPr>
          <p:cNvPr id="31" name="Image 3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76" t="22963" r="32717" b="35185"/>
          <a:stretch/>
        </p:blipFill>
        <p:spPr>
          <a:xfrm>
            <a:off x="3944491" y="1079856"/>
            <a:ext cx="1306063" cy="1329596"/>
          </a:xfrm>
          <a:prstGeom prst="rect">
            <a:avLst/>
          </a:prstGeom>
        </p:spPr>
      </p:pic>
      <p:sp>
        <p:nvSpPr>
          <p:cNvPr id="32" name="Ellipse 31"/>
          <p:cNvSpPr/>
          <p:nvPr/>
        </p:nvSpPr>
        <p:spPr bwMode="auto">
          <a:xfrm>
            <a:off x="6719416" y="815012"/>
            <a:ext cx="1886422" cy="1859284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</p:sp>
      <p:pic>
        <p:nvPicPr>
          <p:cNvPr id="33" name="Image 32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43" r="10308" b="32094"/>
          <a:stretch/>
        </p:blipFill>
        <p:spPr>
          <a:xfrm>
            <a:off x="7052482" y="1079856"/>
            <a:ext cx="1283984" cy="132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88964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26080" y="2367280"/>
            <a:ext cx="311835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9600" b="1" dirty="0" smtClean="0"/>
              <a:t>Merci</a:t>
            </a:r>
            <a:endParaRPr lang="en-US" sz="9600" b="1" dirty="0"/>
          </a:p>
        </p:txBody>
      </p:sp>
    </p:spTree>
    <p:extLst>
      <p:ext uri="{BB962C8B-B14F-4D97-AF65-F5344CB8AC3E}">
        <p14:creationId xmlns:p14="http://schemas.microsoft.com/office/powerpoint/2010/main" val="1191114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2"/>
          <p:cNvSpPr txBox="1">
            <a:spLocks/>
          </p:cNvSpPr>
          <p:nvPr/>
        </p:nvSpPr>
        <p:spPr>
          <a:xfrm>
            <a:off x="309765" y="860068"/>
            <a:ext cx="8176146" cy="148768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fr-CH" sz="1800" dirty="0" smtClean="0"/>
              <a:t>1/ Le brainstorming est une méthode qui permet de générer plus et de meilleures idées que la somme des individus.</a:t>
            </a:r>
          </a:p>
          <a:p>
            <a:pPr marL="0" indent="0" algn="ctr">
              <a:buFont typeface="Arial"/>
              <a:buNone/>
            </a:pPr>
            <a:r>
              <a:rPr lang="fr-CH" sz="3000" b="1" spc="375" dirty="0" smtClean="0">
                <a:solidFill>
                  <a:schemeClr val="tx2"/>
                </a:solidFill>
              </a:rPr>
              <a:t>Vrai / Faux</a:t>
            </a:r>
          </a:p>
          <a:p>
            <a:pPr marL="0" indent="0">
              <a:buFont typeface="Arial"/>
              <a:buNone/>
            </a:pPr>
            <a:endParaRPr lang="fr-CH" sz="900" dirty="0" smtClean="0"/>
          </a:p>
          <a:p>
            <a:pPr marL="0" indent="0">
              <a:buFont typeface="Arial"/>
              <a:buNone/>
            </a:pPr>
            <a:endParaRPr lang="fr-CH" sz="900" dirty="0"/>
          </a:p>
        </p:txBody>
      </p:sp>
      <p:sp>
        <p:nvSpPr>
          <p:cNvPr id="6" name="Oval 5"/>
          <p:cNvSpPr/>
          <p:nvPr/>
        </p:nvSpPr>
        <p:spPr>
          <a:xfrm>
            <a:off x="4397838" y="1417049"/>
            <a:ext cx="1240317" cy="657225"/>
          </a:xfrm>
          <a:prstGeom prst="ellipse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Espace réservé du contenu 2"/>
          <p:cNvSpPr txBox="1">
            <a:spLocks/>
          </p:cNvSpPr>
          <p:nvPr/>
        </p:nvSpPr>
        <p:spPr>
          <a:xfrm>
            <a:off x="248685" y="2519856"/>
            <a:ext cx="8697600" cy="153498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fr-CH" sz="1800" dirty="0" smtClean="0"/>
              <a:t>2/ Les seniors (&gt; 50 ans) sont moins motivés et plus souvent absents au travail que les autres catégories d’âges.</a:t>
            </a:r>
          </a:p>
          <a:p>
            <a:pPr marL="0" indent="0">
              <a:buFont typeface="Arial"/>
              <a:buNone/>
            </a:pPr>
            <a:endParaRPr lang="fr-CH" sz="900" dirty="0" smtClean="0"/>
          </a:p>
          <a:p>
            <a:pPr marL="0" indent="0" algn="ctr">
              <a:buFont typeface="Arial"/>
              <a:buNone/>
            </a:pPr>
            <a:r>
              <a:rPr lang="fr-CH" sz="3000" b="1" spc="375" dirty="0" smtClean="0">
                <a:solidFill>
                  <a:schemeClr val="tx2"/>
                </a:solidFill>
              </a:rPr>
              <a:t>Vrai / Faux</a:t>
            </a:r>
            <a:endParaRPr lang="en-US" sz="900" dirty="0" smtClean="0"/>
          </a:p>
          <a:p>
            <a:pPr marL="0" indent="0">
              <a:buFont typeface="Arial"/>
              <a:buNone/>
            </a:pPr>
            <a:endParaRPr lang="en-US" sz="900" dirty="0" smtClean="0"/>
          </a:p>
          <a:p>
            <a:pPr marL="0" indent="0">
              <a:buFont typeface="Arial"/>
              <a:buNone/>
            </a:pPr>
            <a:endParaRPr lang="fr-CH" sz="900" dirty="0"/>
          </a:p>
        </p:txBody>
      </p:sp>
      <p:sp>
        <p:nvSpPr>
          <p:cNvPr id="9" name="Oval 8"/>
          <p:cNvSpPr/>
          <p:nvPr/>
        </p:nvSpPr>
        <p:spPr>
          <a:xfrm>
            <a:off x="4597485" y="3287347"/>
            <a:ext cx="1240317" cy="657225"/>
          </a:xfrm>
          <a:prstGeom prst="ellipse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248685" y="4250398"/>
            <a:ext cx="8569494" cy="18312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dirty="0" smtClean="0"/>
              <a:t>3/ En </a:t>
            </a:r>
            <a:r>
              <a:rPr lang="fr-CH" dirty="0"/>
              <a:t>formant les employés sur les questions de diversité, on augmente les chances d’accéder à un emploi les personnes appartenant à des groupes traditionnellement minoritaires et discriminés</a:t>
            </a:r>
            <a:r>
              <a:rPr lang="fr-CH" dirty="0" smtClean="0"/>
              <a:t>.</a:t>
            </a:r>
          </a:p>
          <a:p>
            <a:pPr algn="ctr"/>
            <a:endParaRPr lang="fr-CH" sz="900" dirty="0"/>
          </a:p>
          <a:p>
            <a:pPr algn="ctr"/>
            <a:r>
              <a:rPr lang="fr-CH" sz="3200" b="1" spc="375" dirty="0">
                <a:solidFill>
                  <a:schemeClr val="tx2"/>
                </a:solidFill>
              </a:rPr>
              <a:t>Vrai / Faux</a:t>
            </a:r>
            <a:endParaRPr lang="en-US" sz="3200" dirty="0"/>
          </a:p>
          <a:p>
            <a:endParaRPr lang="fr-CH" dirty="0"/>
          </a:p>
        </p:txBody>
      </p:sp>
      <p:sp>
        <p:nvSpPr>
          <p:cNvPr id="10" name="Oval 9"/>
          <p:cNvSpPr/>
          <p:nvPr/>
        </p:nvSpPr>
        <p:spPr>
          <a:xfrm>
            <a:off x="4597485" y="5166033"/>
            <a:ext cx="1240317" cy="657225"/>
          </a:xfrm>
          <a:prstGeom prst="ellipse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780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 animBg="1"/>
      <p:bldP spid="2" grpId="0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667821" y="1479478"/>
            <a:ext cx="350348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Quand la recherche inspire </a:t>
            </a:r>
          </a:p>
          <a:p>
            <a:r>
              <a:rPr lang="fr-CH" sz="40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l’action et inversement… !</a:t>
            </a:r>
            <a:endParaRPr lang="fr-CH" sz="4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3" name="Groupe 2"/>
          <p:cNvGrpSpPr/>
          <p:nvPr/>
        </p:nvGrpSpPr>
        <p:grpSpPr>
          <a:xfrm>
            <a:off x="473154" y="5992446"/>
            <a:ext cx="8280000" cy="449005"/>
            <a:chOff x="473154" y="5992446"/>
            <a:chExt cx="8280000" cy="449005"/>
          </a:xfrm>
        </p:grpSpPr>
        <p:cxnSp>
          <p:nvCxnSpPr>
            <p:cNvPr id="4" name="Connecteur droit 3"/>
            <p:cNvCxnSpPr/>
            <p:nvPr/>
          </p:nvCxnSpPr>
          <p:spPr>
            <a:xfrm>
              <a:off x="473154" y="6441451"/>
              <a:ext cx="8280000" cy="0"/>
            </a:xfrm>
            <a:prstGeom prst="line">
              <a:avLst/>
            </a:prstGeom>
            <a:ln w="3175" cmpd="sng">
              <a:solidFill>
                <a:srgbClr val="7F7F7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2749" y="5992446"/>
              <a:ext cx="3240405" cy="377190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5130800" y="1310640"/>
            <a:ext cx="2225671" cy="3576320"/>
            <a:chOff x="5130800" y="1310640"/>
            <a:chExt cx="2225671" cy="3576320"/>
          </a:xfrm>
        </p:grpSpPr>
        <p:sp>
          <p:nvSpPr>
            <p:cNvPr id="10" name="Right Arrow 9"/>
            <p:cNvSpPr/>
            <p:nvPr/>
          </p:nvSpPr>
          <p:spPr>
            <a:xfrm>
              <a:off x="5130800" y="1310640"/>
              <a:ext cx="2002151" cy="1788160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ight Arrow 11"/>
            <p:cNvSpPr/>
            <p:nvPr/>
          </p:nvSpPr>
          <p:spPr>
            <a:xfrm rot="10800000">
              <a:off x="5354320" y="3098800"/>
              <a:ext cx="2002151" cy="1788160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778487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4968" y="1506516"/>
            <a:ext cx="3843408" cy="384851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2244" y="484698"/>
            <a:ext cx="7438318" cy="54168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3200" b="1" dirty="0" smtClean="0"/>
              <a:t>Se former à l’université en </a:t>
            </a:r>
            <a:r>
              <a:rPr lang="fr-CH" sz="3200" b="1" dirty="0" err="1" smtClean="0"/>
              <a:t>FContinue</a:t>
            </a:r>
            <a:r>
              <a:rPr lang="fr-CH" sz="3200" b="1" dirty="0" smtClean="0"/>
              <a:t> c’est:</a:t>
            </a:r>
          </a:p>
          <a:p>
            <a:endParaRPr lang="fr-CH" dirty="0"/>
          </a:p>
          <a:p>
            <a:pPr marL="285750" indent="-285750">
              <a:spcAft>
                <a:spcPts val="1200"/>
              </a:spcAft>
              <a:buFontTx/>
              <a:buChar char="-"/>
            </a:pPr>
            <a:r>
              <a:rPr lang="fr-CH" sz="2400" b="1" dirty="0" smtClean="0"/>
              <a:t>Croyances / «Vérités»</a:t>
            </a:r>
          </a:p>
          <a:p>
            <a:pPr marL="285750" indent="-285750">
              <a:spcAft>
                <a:spcPts val="1200"/>
              </a:spcAft>
              <a:buFontTx/>
              <a:buChar char="-"/>
            </a:pPr>
            <a:r>
              <a:rPr lang="fr-CH" sz="2400" b="1" dirty="0" smtClean="0"/>
              <a:t>Œil critique</a:t>
            </a:r>
          </a:p>
          <a:p>
            <a:pPr marL="285750" indent="-285750">
              <a:spcAft>
                <a:spcPts val="1200"/>
              </a:spcAft>
              <a:buFontTx/>
              <a:buChar char="-"/>
            </a:pPr>
            <a:r>
              <a:rPr lang="fr-CH" sz="2400" b="1" dirty="0" smtClean="0"/>
              <a:t>Effet va et vient/Propositions</a:t>
            </a:r>
          </a:p>
          <a:p>
            <a:pPr marL="285750" indent="-285750">
              <a:spcAft>
                <a:spcPts val="1200"/>
              </a:spcAft>
              <a:buFontTx/>
              <a:buChar char="-"/>
            </a:pPr>
            <a:r>
              <a:rPr lang="fr-CH" sz="2400" b="1" dirty="0" smtClean="0"/>
              <a:t>Systémique</a:t>
            </a:r>
          </a:p>
          <a:p>
            <a:pPr marL="285750" indent="-285750">
              <a:spcAft>
                <a:spcPts val="1200"/>
              </a:spcAft>
              <a:buFontTx/>
              <a:buChar char="-"/>
            </a:pPr>
            <a:r>
              <a:rPr lang="fr-CH" sz="2400" b="1" dirty="0" smtClean="0"/>
              <a:t>Solutions éprouvées/innovantes</a:t>
            </a:r>
          </a:p>
          <a:p>
            <a:pPr marL="285750" indent="-285750">
              <a:spcAft>
                <a:spcPts val="1200"/>
              </a:spcAft>
              <a:buFontTx/>
              <a:buChar char="-"/>
            </a:pPr>
            <a:r>
              <a:rPr lang="fr-CH" sz="2400" b="1" dirty="0" smtClean="0"/>
              <a:t>Ne pas réinventer la roue</a:t>
            </a:r>
          </a:p>
          <a:p>
            <a:pPr marL="285750" indent="-285750">
              <a:spcAft>
                <a:spcPts val="1200"/>
              </a:spcAft>
              <a:buFontTx/>
              <a:buChar char="-"/>
            </a:pPr>
            <a:r>
              <a:rPr lang="fr-CH" sz="2400" b="1" dirty="0" smtClean="0"/>
              <a:t>Réseau d’experts </a:t>
            </a:r>
          </a:p>
          <a:p>
            <a:pPr marL="285750" indent="-285750">
              <a:spcAft>
                <a:spcPts val="1200"/>
              </a:spcAft>
              <a:buFontTx/>
              <a:buChar char="-"/>
            </a:pPr>
            <a:r>
              <a:rPr lang="fr-CH" sz="2400" b="1" dirty="0" smtClean="0"/>
              <a:t>Stratégique/Spécifique/Générique</a:t>
            </a:r>
          </a:p>
          <a:p>
            <a:pPr marL="285750" indent="-285750">
              <a:spcAft>
                <a:spcPts val="1200"/>
              </a:spcAft>
              <a:buFontTx/>
              <a:buChar char="-"/>
            </a:pPr>
            <a:r>
              <a:rPr lang="fr-CH" sz="2400" b="1" dirty="0" smtClean="0"/>
              <a:t>Apprendre/Partager </a:t>
            </a:r>
          </a:p>
        </p:txBody>
      </p:sp>
      <p:grpSp>
        <p:nvGrpSpPr>
          <p:cNvPr id="5" name="Groupe 4"/>
          <p:cNvGrpSpPr/>
          <p:nvPr/>
        </p:nvGrpSpPr>
        <p:grpSpPr>
          <a:xfrm>
            <a:off x="473154" y="5992446"/>
            <a:ext cx="8280000" cy="449005"/>
            <a:chOff x="473154" y="5992446"/>
            <a:chExt cx="8280000" cy="449005"/>
          </a:xfrm>
        </p:grpSpPr>
        <p:cxnSp>
          <p:nvCxnSpPr>
            <p:cNvPr id="6" name="Connecteur droit 5"/>
            <p:cNvCxnSpPr/>
            <p:nvPr/>
          </p:nvCxnSpPr>
          <p:spPr>
            <a:xfrm>
              <a:off x="473154" y="6441451"/>
              <a:ext cx="8280000" cy="0"/>
            </a:xfrm>
            <a:prstGeom prst="line">
              <a:avLst/>
            </a:prstGeom>
            <a:ln w="3175" cmpd="sng">
              <a:solidFill>
                <a:srgbClr val="7F7F7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2749" y="5992446"/>
              <a:ext cx="3240405" cy="3771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39328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2"/>
          <p:cNvGrpSpPr/>
          <p:nvPr/>
        </p:nvGrpSpPr>
        <p:grpSpPr>
          <a:xfrm>
            <a:off x="473154" y="5992446"/>
            <a:ext cx="8280000" cy="449005"/>
            <a:chOff x="473154" y="5992446"/>
            <a:chExt cx="8280000" cy="449005"/>
          </a:xfrm>
        </p:grpSpPr>
        <p:cxnSp>
          <p:nvCxnSpPr>
            <p:cNvPr id="3" name="Connecteur droit 3"/>
            <p:cNvCxnSpPr/>
            <p:nvPr/>
          </p:nvCxnSpPr>
          <p:spPr>
            <a:xfrm>
              <a:off x="473154" y="6441451"/>
              <a:ext cx="8280000" cy="0"/>
            </a:xfrm>
            <a:prstGeom prst="line">
              <a:avLst/>
            </a:prstGeom>
            <a:ln w="3175" cmpd="sng">
              <a:solidFill>
                <a:srgbClr val="7F7F7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" name="Imag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2749" y="5992446"/>
              <a:ext cx="3240405" cy="377190"/>
            </a:xfrm>
            <a:prstGeom prst="rect">
              <a:avLst/>
            </a:prstGeom>
          </p:spPr>
        </p:pic>
      </p:grp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9737" y="521710"/>
            <a:ext cx="5169026" cy="179410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17668" y="3354175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/>
              <a:t>2015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643975" y="443672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/>
              <a:t>2008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654250" y="5438705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/>
              <a:t>1992</a:t>
            </a: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flipH="1" flipV="1">
            <a:off x="4497539" y="2835748"/>
            <a:ext cx="21909" cy="338513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384331" y="5368208"/>
            <a:ext cx="9364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 smtClean="0"/>
              <a:t>CAS RH </a:t>
            </a:r>
          </a:p>
          <a:p>
            <a:r>
              <a:rPr lang="fr-CH" dirty="0" smtClean="0"/>
              <a:t>UNIGE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668613" y="4192651"/>
            <a:ext cx="24139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 smtClean="0"/>
              <a:t>1 MAS 3 spécialisations</a:t>
            </a:r>
          </a:p>
          <a:p>
            <a:r>
              <a:rPr lang="fr-CH" b="1" dirty="0" smtClean="0"/>
              <a:t>1 CAS RH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668613" y="4790247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 smtClean="0"/>
              <a:t>UNIGE, UNINE, UNFR, UNIL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658103" y="3068634"/>
            <a:ext cx="24139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b="1" dirty="0" smtClean="0"/>
              <a:t>1 MAS 3 spécialisations</a:t>
            </a:r>
          </a:p>
          <a:p>
            <a:r>
              <a:rPr lang="fr-CH" b="1" dirty="0" smtClean="0"/>
              <a:t>1 DAS</a:t>
            </a:r>
          </a:p>
          <a:p>
            <a:r>
              <a:rPr lang="fr-CH" b="1" dirty="0"/>
              <a:t>3</a:t>
            </a:r>
            <a:r>
              <a:rPr lang="fr-CH" b="1" dirty="0" smtClean="0"/>
              <a:t> CAS : RH, MH, GC </a:t>
            </a:r>
            <a:endParaRPr lang="en-US" b="1" dirty="0"/>
          </a:p>
        </p:txBody>
      </p:sp>
      <p:sp>
        <p:nvSpPr>
          <p:cNvPr id="6" name="Ellipse 5"/>
          <p:cNvSpPr/>
          <p:nvPr/>
        </p:nvSpPr>
        <p:spPr>
          <a:xfrm>
            <a:off x="4412984" y="5548045"/>
            <a:ext cx="220718" cy="17466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6" name="Ellipse 15"/>
          <p:cNvSpPr/>
          <p:nvPr/>
        </p:nvSpPr>
        <p:spPr>
          <a:xfrm>
            <a:off x="4398134" y="4528313"/>
            <a:ext cx="220718" cy="17466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7" name="Ellipse 16"/>
          <p:cNvSpPr/>
          <p:nvPr/>
        </p:nvSpPr>
        <p:spPr>
          <a:xfrm>
            <a:off x="4387180" y="3460282"/>
            <a:ext cx="220718" cy="174661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281173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33151" y="4121404"/>
            <a:ext cx="2972618" cy="1185015"/>
          </a:xfrm>
          <a:prstGeom prst="rect">
            <a:avLst/>
          </a:prstGeom>
          <a:noFill/>
          <a:ln>
            <a:solidFill>
              <a:srgbClr val="8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fr-CH" altLang="fr-FR" b="1" dirty="0" smtClean="0">
                <a:solidFill>
                  <a:srgbClr val="404040"/>
                </a:solidFill>
                <a:latin typeface="Calibri" charset="0"/>
              </a:rPr>
              <a:t>Stratégie / Réponses adaptées</a:t>
            </a:r>
            <a:endParaRPr lang="fr-CH" altLang="fr-FR" dirty="0" smtClean="0">
              <a:solidFill>
                <a:srgbClr val="404040"/>
              </a:solidFill>
              <a:latin typeface="Calibri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222712" y="1296683"/>
            <a:ext cx="2440214" cy="1168129"/>
          </a:xfrm>
          <a:prstGeom prst="rect">
            <a:avLst/>
          </a:prstGeom>
          <a:noFill/>
          <a:ln>
            <a:solidFill>
              <a:srgbClr val="8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fr-CH" altLang="fr-FR" b="1" dirty="0" smtClean="0">
                <a:latin typeface="Calibri" charset="0"/>
              </a:rPr>
              <a:t>Qualité / Innovation</a:t>
            </a:r>
            <a:endParaRPr lang="fr-CH" altLang="fr-FR" dirty="0" smtClean="0">
              <a:latin typeface="Calibri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4681" y="1294752"/>
            <a:ext cx="2940050" cy="1168129"/>
          </a:xfrm>
          <a:prstGeom prst="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fr-CH" altLang="fr-FR" b="1" dirty="0" smtClean="0">
                <a:solidFill>
                  <a:srgbClr val="404040"/>
                </a:solidFill>
                <a:latin typeface="Calibri" charset="0"/>
              </a:rPr>
              <a:t>Environnement</a:t>
            </a:r>
            <a:r>
              <a:rPr lang="fr-CH" altLang="fr-FR" sz="1800" b="1" dirty="0" smtClean="0">
                <a:solidFill>
                  <a:srgbClr val="404040"/>
                </a:solidFill>
                <a:latin typeface="Calibri" charset="0"/>
              </a:rPr>
              <a:t> </a:t>
            </a:r>
            <a:r>
              <a:rPr lang="fr-CH" altLang="fr-FR" b="1" dirty="0" smtClean="0">
                <a:solidFill>
                  <a:srgbClr val="404040"/>
                </a:solidFill>
                <a:latin typeface="Calibri" charset="0"/>
              </a:rPr>
              <a:t>/</a:t>
            </a:r>
            <a:r>
              <a:rPr lang="fr-CH" altLang="fr-FR" sz="1800" b="1" dirty="0" smtClean="0">
                <a:solidFill>
                  <a:srgbClr val="404040"/>
                </a:solidFill>
                <a:latin typeface="Calibri" charset="0"/>
              </a:rPr>
              <a:t> </a:t>
            </a:r>
            <a:r>
              <a:rPr lang="fr-CH" altLang="fr-FR" b="1" dirty="0" smtClean="0">
                <a:solidFill>
                  <a:srgbClr val="404040"/>
                </a:solidFill>
                <a:latin typeface="Calibri" charset="0"/>
              </a:rPr>
              <a:t>Organisation / Groupes / Individus</a:t>
            </a:r>
            <a:endParaRPr lang="fr-CH" altLang="fr-FR" dirty="0">
              <a:solidFill>
                <a:srgbClr val="404040"/>
              </a:solidFill>
              <a:latin typeface="Calibri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4681" y="2727335"/>
            <a:ext cx="2940050" cy="1178404"/>
          </a:xfrm>
          <a:prstGeom prst="rect">
            <a:avLst/>
          </a:prstGeom>
          <a:noFill/>
          <a:ln>
            <a:solidFill>
              <a:srgbClr val="8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fr-CH" altLang="fr-FR" b="1" dirty="0" smtClean="0">
                <a:solidFill>
                  <a:srgbClr val="808080"/>
                </a:solidFill>
                <a:latin typeface="Calibri" charset="0"/>
              </a:rPr>
              <a:t>Réseaux / Communautés</a:t>
            </a:r>
            <a:endParaRPr lang="fr-CH" altLang="fr-FR" dirty="0" smtClean="0">
              <a:solidFill>
                <a:srgbClr val="808080"/>
              </a:solidFill>
              <a:latin typeface="Calibri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22712" y="4105660"/>
            <a:ext cx="2440214" cy="1192042"/>
          </a:xfrm>
          <a:prstGeom prst="rect">
            <a:avLst/>
          </a:prstGeom>
          <a:noFill/>
          <a:ln>
            <a:solidFill>
              <a:srgbClr val="8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fr-CH" altLang="fr-FR" b="1" dirty="0" smtClean="0">
                <a:latin typeface="Calibri" charset="0"/>
              </a:rPr>
              <a:t>Actions /</a:t>
            </a:r>
          </a:p>
          <a:p>
            <a:pPr algn="ctr" eaLnBrk="1" hangingPunct="1">
              <a:defRPr/>
            </a:pPr>
            <a:r>
              <a:rPr lang="fr-CH" altLang="fr-FR" b="1" dirty="0" smtClean="0">
                <a:latin typeface="Calibri" charset="0"/>
              </a:rPr>
              <a:t>Recherches</a:t>
            </a:r>
            <a:endParaRPr lang="fr-CH" altLang="fr-FR" dirty="0" smtClean="0">
              <a:latin typeface="Calibri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22712" y="2716440"/>
            <a:ext cx="2440214" cy="1169864"/>
          </a:xfrm>
          <a:prstGeom prst="rect">
            <a:avLst/>
          </a:prstGeom>
          <a:noFill/>
          <a:ln>
            <a:solidFill>
              <a:srgbClr val="8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fr-CH" altLang="fr-FR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alibri" charset="0"/>
              </a:rPr>
              <a:t>Croyances / Regards critiques</a:t>
            </a:r>
            <a:endParaRPr lang="fr-CH" altLang="fr-FR" dirty="0" smtClean="0">
              <a:solidFill>
                <a:schemeClr val="tx1">
                  <a:lumMod val="75000"/>
                  <a:lumOff val="25000"/>
                </a:schemeClr>
              </a:solidFill>
              <a:latin typeface="Calibri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2688" y="813248"/>
            <a:ext cx="3029314" cy="4543971"/>
          </a:xfrm>
          <a:prstGeom prst="rect">
            <a:avLst/>
          </a:prstGeom>
        </p:spPr>
      </p:pic>
      <p:grpSp>
        <p:nvGrpSpPr>
          <p:cNvPr id="2" name="Groupe 2"/>
          <p:cNvGrpSpPr/>
          <p:nvPr/>
        </p:nvGrpSpPr>
        <p:grpSpPr>
          <a:xfrm>
            <a:off x="473154" y="5992446"/>
            <a:ext cx="8280000" cy="449005"/>
            <a:chOff x="473154" y="5992446"/>
            <a:chExt cx="8280000" cy="449005"/>
          </a:xfrm>
        </p:grpSpPr>
        <p:cxnSp>
          <p:nvCxnSpPr>
            <p:cNvPr id="3" name="Connecteur droit 3"/>
            <p:cNvCxnSpPr/>
            <p:nvPr/>
          </p:nvCxnSpPr>
          <p:spPr>
            <a:xfrm>
              <a:off x="473154" y="6441451"/>
              <a:ext cx="8280000" cy="0"/>
            </a:xfrm>
            <a:prstGeom prst="line">
              <a:avLst/>
            </a:prstGeom>
            <a:ln w="3175" cmpd="sng">
              <a:solidFill>
                <a:srgbClr val="7F7F7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" name="Imag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2749" y="5992446"/>
              <a:ext cx="3240405" cy="377190"/>
            </a:xfrm>
            <a:prstGeom prst="rect">
              <a:avLst/>
            </a:prstGeom>
          </p:spPr>
        </p:pic>
      </p:grpSp>
      <p:sp>
        <p:nvSpPr>
          <p:cNvPr id="5" name="Titre 3"/>
          <p:cNvSpPr txBox="1">
            <a:spLocks/>
          </p:cNvSpPr>
          <p:nvPr/>
        </p:nvSpPr>
        <p:spPr>
          <a:xfrm>
            <a:off x="915719" y="313671"/>
            <a:ext cx="4410591" cy="722784"/>
          </a:xfrm>
          <a:prstGeom prst="rect">
            <a:avLst/>
          </a:prstGeom>
          <a:noFill/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CH" sz="3600" b="1" i="1" dirty="0" smtClean="0"/>
              <a:t>Notre approche</a:t>
            </a:r>
            <a:endParaRPr lang="fr-CH" sz="3600" b="1" i="1" dirty="0"/>
          </a:p>
        </p:txBody>
      </p:sp>
    </p:spTree>
    <p:extLst>
      <p:ext uri="{BB962C8B-B14F-4D97-AF65-F5344CB8AC3E}">
        <p14:creationId xmlns:p14="http://schemas.microsoft.com/office/powerpoint/2010/main" val="3508037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7112000" y="57023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 </a:t>
            </a:r>
            <a:endParaRPr lang="fr-FR" dirty="0"/>
          </a:p>
        </p:txBody>
      </p:sp>
      <p:cxnSp>
        <p:nvCxnSpPr>
          <p:cNvPr id="7" name="Connecteur droit 6"/>
          <p:cNvCxnSpPr/>
          <p:nvPr/>
        </p:nvCxnSpPr>
        <p:spPr>
          <a:xfrm>
            <a:off x="473154" y="6441451"/>
            <a:ext cx="8280000" cy="0"/>
          </a:xfrm>
          <a:prstGeom prst="line">
            <a:avLst/>
          </a:prstGeom>
          <a:ln w="3175" cmpd="sng">
            <a:solidFill>
              <a:srgbClr val="7F7F7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2749" y="5992446"/>
            <a:ext cx="3240405" cy="377190"/>
          </a:xfrm>
          <a:prstGeom prst="rect">
            <a:avLst/>
          </a:prstGeom>
        </p:spPr>
      </p:pic>
      <p:sp>
        <p:nvSpPr>
          <p:cNvPr id="25" name="Titre 3"/>
          <p:cNvSpPr txBox="1">
            <a:spLocks/>
          </p:cNvSpPr>
          <p:nvPr/>
        </p:nvSpPr>
        <p:spPr>
          <a:xfrm>
            <a:off x="-120745" y="150714"/>
            <a:ext cx="2752253" cy="64441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CH" sz="2800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Des méthodes</a:t>
            </a:r>
            <a:endParaRPr lang="fr-CH" sz="2800" b="1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26" name="Groupe 2"/>
          <p:cNvGrpSpPr>
            <a:grpSpLocks/>
          </p:cNvGrpSpPr>
          <p:nvPr/>
        </p:nvGrpSpPr>
        <p:grpSpPr bwMode="auto">
          <a:xfrm>
            <a:off x="97015" y="778827"/>
            <a:ext cx="5767388" cy="5403500"/>
            <a:chOff x="107950" y="-83787"/>
            <a:chExt cx="5767388" cy="5403500"/>
          </a:xfrm>
        </p:grpSpPr>
        <p:sp>
          <p:nvSpPr>
            <p:cNvPr id="27" name="Ellipse 3"/>
            <p:cNvSpPr/>
            <p:nvPr/>
          </p:nvSpPr>
          <p:spPr bwMode="auto">
            <a:xfrm>
              <a:off x="403225" y="606425"/>
              <a:ext cx="5472113" cy="4713288"/>
            </a:xfrm>
            <a:prstGeom prst="ellipse">
              <a:avLst/>
            </a:prstGeom>
            <a:noFill/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CH"/>
            </a:p>
          </p:txBody>
        </p:sp>
        <p:sp>
          <p:nvSpPr>
            <p:cNvPr id="28" name="ZoneTexte 23"/>
            <p:cNvSpPr txBox="1">
              <a:spLocks noChangeArrowheads="1"/>
            </p:cNvSpPr>
            <p:nvPr/>
          </p:nvSpPr>
          <p:spPr bwMode="auto">
            <a:xfrm>
              <a:off x="107950" y="-83787"/>
              <a:ext cx="2316734" cy="830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"/>
                <a:defRPr sz="3200">
                  <a:solidFill>
                    <a:schemeClr val="tx2"/>
                  </a:solidFill>
                  <a:latin typeface="Franklin Gothic Book" panose="020B05030201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"/>
                <a:defRPr sz="2800">
                  <a:solidFill>
                    <a:schemeClr val="tx2"/>
                  </a:solidFill>
                  <a:latin typeface="Franklin Gothic Book" panose="020B05030201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"/>
                <a:defRPr sz="2400">
                  <a:solidFill>
                    <a:schemeClr val="tx2"/>
                  </a:solidFill>
                  <a:latin typeface="Franklin Gothic Book" panose="020B05030201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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CH" altLang="fr-FR" sz="24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</a:rPr>
                <a:t>Univers Académique</a:t>
              </a:r>
            </a:p>
          </p:txBody>
        </p:sp>
      </p:grpSp>
      <p:grpSp>
        <p:nvGrpSpPr>
          <p:cNvPr id="29" name="Groupe 26"/>
          <p:cNvGrpSpPr>
            <a:grpSpLocks/>
          </p:cNvGrpSpPr>
          <p:nvPr/>
        </p:nvGrpSpPr>
        <p:grpSpPr bwMode="auto">
          <a:xfrm>
            <a:off x="3385495" y="707926"/>
            <a:ext cx="5713883" cy="5474482"/>
            <a:chOff x="3291094" y="-154911"/>
            <a:chExt cx="5714104" cy="5475019"/>
          </a:xfrm>
        </p:grpSpPr>
        <p:sp>
          <p:nvSpPr>
            <p:cNvPr id="30" name="Ellipse 6"/>
            <p:cNvSpPr/>
            <p:nvPr/>
          </p:nvSpPr>
          <p:spPr>
            <a:xfrm>
              <a:off x="3291094" y="606357"/>
              <a:ext cx="5472324" cy="4713751"/>
            </a:xfrm>
            <a:prstGeom prst="ellipse">
              <a:avLst/>
            </a:prstGeom>
            <a:noFill/>
            <a:ln>
              <a:solidFill>
                <a:schemeClr val="accent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r-CH"/>
            </a:p>
          </p:txBody>
        </p:sp>
        <p:sp>
          <p:nvSpPr>
            <p:cNvPr id="31" name="ZoneTexte 25"/>
            <p:cNvSpPr txBox="1">
              <a:spLocks noChangeArrowheads="1"/>
            </p:cNvSpPr>
            <p:nvPr/>
          </p:nvSpPr>
          <p:spPr bwMode="auto">
            <a:xfrm>
              <a:off x="6688421" y="-154911"/>
              <a:ext cx="2316777" cy="8310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"/>
                <a:defRPr sz="3200">
                  <a:solidFill>
                    <a:schemeClr val="tx2"/>
                  </a:solidFill>
                  <a:latin typeface="Franklin Gothic Book" panose="020B05030201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"/>
                <a:defRPr sz="2800">
                  <a:solidFill>
                    <a:schemeClr val="tx2"/>
                  </a:solidFill>
                  <a:latin typeface="Franklin Gothic Book" panose="020B05030201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"/>
                <a:defRPr sz="2400">
                  <a:solidFill>
                    <a:schemeClr val="tx2"/>
                  </a:solidFill>
                  <a:latin typeface="Franklin Gothic Book" panose="020B05030201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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CH" altLang="fr-FR" sz="2400" b="1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</a:rPr>
                <a:t>Univers Opérationnel</a:t>
              </a:r>
            </a:p>
          </p:txBody>
        </p:sp>
      </p:grpSp>
      <p:grpSp>
        <p:nvGrpSpPr>
          <p:cNvPr id="32" name="Groupe 8"/>
          <p:cNvGrpSpPr>
            <a:grpSpLocks/>
          </p:cNvGrpSpPr>
          <p:nvPr/>
        </p:nvGrpSpPr>
        <p:grpSpPr bwMode="auto">
          <a:xfrm>
            <a:off x="556159" y="1746476"/>
            <a:ext cx="3354388" cy="4132263"/>
            <a:chOff x="593372" y="857250"/>
            <a:chExt cx="3354337" cy="4132263"/>
          </a:xfrm>
        </p:grpSpPr>
        <p:sp>
          <p:nvSpPr>
            <p:cNvPr id="33" name="ZoneTexte 11"/>
            <p:cNvSpPr txBox="1">
              <a:spLocks noChangeArrowheads="1"/>
            </p:cNvSpPr>
            <p:nvPr/>
          </p:nvSpPr>
          <p:spPr bwMode="auto">
            <a:xfrm>
              <a:off x="2052638" y="857250"/>
              <a:ext cx="1895071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"/>
                <a:defRPr sz="3200">
                  <a:solidFill>
                    <a:schemeClr val="tx2"/>
                  </a:solidFill>
                  <a:latin typeface="Franklin Gothic Book" panose="020B05030201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"/>
                <a:defRPr sz="2800">
                  <a:solidFill>
                    <a:schemeClr val="tx2"/>
                  </a:solidFill>
                  <a:latin typeface="Franklin Gothic Book" panose="020B05030201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"/>
                <a:defRPr sz="2400">
                  <a:solidFill>
                    <a:schemeClr val="tx2"/>
                  </a:solidFill>
                  <a:latin typeface="Franklin Gothic Book" panose="020B05030201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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CH" altLang="fr-FR" sz="2000" dirty="0">
                  <a:solidFill>
                    <a:schemeClr val="accent1">
                      <a:lumMod val="75000"/>
                    </a:schemeClr>
                  </a:solidFill>
                  <a:latin typeface="Berlin Sans FB Demi" panose="020E0802020502020306" pitchFamily="34" charset="0"/>
                </a:rPr>
                <a:t>Responsabilité</a:t>
              </a:r>
              <a:r>
                <a:rPr lang="fr-CH" altLang="fr-F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erlin Sans FB Demi" panose="020E0802020502020306" pitchFamily="34" charset="0"/>
                </a:rPr>
                <a:t> </a:t>
              </a: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CH" altLang="fr-FR" sz="2000" dirty="0">
                  <a:solidFill>
                    <a:schemeClr val="accent1">
                      <a:lumMod val="75000"/>
                    </a:schemeClr>
                  </a:solidFill>
                  <a:latin typeface="Berlin Sans FB Demi" panose="020E0802020502020306" pitchFamily="34" charset="0"/>
                </a:rPr>
                <a:t>Scientifique</a:t>
              </a:r>
            </a:p>
          </p:txBody>
        </p:sp>
        <p:sp>
          <p:nvSpPr>
            <p:cNvPr id="34" name="ZoneTexte 12"/>
            <p:cNvSpPr txBox="1">
              <a:spLocks noChangeArrowheads="1"/>
            </p:cNvSpPr>
            <p:nvPr/>
          </p:nvSpPr>
          <p:spPr bwMode="auto">
            <a:xfrm>
              <a:off x="1331913" y="3736975"/>
              <a:ext cx="145745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"/>
                <a:defRPr sz="3200">
                  <a:solidFill>
                    <a:schemeClr val="tx2"/>
                  </a:solidFill>
                  <a:latin typeface="Franklin Gothic Book" panose="020B05030201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"/>
                <a:defRPr sz="2800">
                  <a:solidFill>
                    <a:schemeClr val="tx2"/>
                  </a:solidFill>
                  <a:latin typeface="Franklin Gothic Book" panose="020B05030201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"/>
                <a:defRPr sz="2400">
                  <a:solidFill>
                    <a:schemeClr val="tx2"/>
                  </a:solidFill>
                  <a:latin typeface="Franklin Gothic Book" panose="020B05030201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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CH" altLang="fr-FR" sz="1800">
                  <a:solidFill>
                    <a:schemeClr val="tx1">
                      <a:lumMod val="75000"/>
                      <a:lumOff val="25000"/>
                    </a:schemeClr>
                  </a:solidFill>
                  <a:latin typeface="Berlin Sans FB Demi" panose="020E0802020502020306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Rigueur</a:t>
              </a: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CH" altLang="fr-FR" sz="1800">
                  <a:solidFill>
                    <a:schemeClr val="tx1">
                      <a:lumMod val="75000"/>
                      <a:lumOff val="25000"/>
                    </a:schemeClr>
                  </a:solidFill>
                  <a:latin typeface="Berlin Sans FB Demi" panose="020E0802020502020306" pitchFamily="34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académique</a:t>
              </a:r>
            </a:p>
          </p:txBody>
        </p:sp>
        <p:sp>
          <p:nvSpPr>
            <p:cNvPr id="35" name="ZoneTexte 13"/>
            <p:cNvSpPr txBox="1">
              <a:spLocks noChangeArrowheads="1"/>
            </p:cNvSpPr>
            <p:nvPr/>
          </p:nvSpPr>
          <p:spPr bwMode="auto">
            <a:xfrm>
              <a:off x="971600" y="1526451"/>
              <a:ext cx="1532792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"/>
                <a:defRPr sz="3200">
                  <a:solidFill>
                    <a:schemeClr val="tx2"/>
                  </a:solidFill>
                  <a:latin typeface="Franklin Gothic Book" panose="020B05030201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"/>
                <a:defRPr sz="2800">
                  <a:solidFill>
                    <a:schemeClr val="tx2"/>
                  </a:solidFill>
                  <a:latin typeface="Franklin Gothic Book" panose="020B05030201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"/>
                <a:defRPr sz="2400">
                  <a:solidFill>
                    <a:schemeClr val="tx2"/>
                  </a:solidFill>
                  <a:latin typeface="Franklin Gothic Book" panose="020B05030201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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CH" altLang="fr-FR" sz="2000">
                  <a:solidFill>
                    <a:schemeClr val="tx1">
                      <a:lumMod val="75000"/>
                      <a:lumOff val="25000"/>
                    </a:schemeClr>
                  </a:solidFill>
                  <a:latin typeface="Agency FB" panose="020B0503020202020204" pitchFamily="34" charset="0"/>
                  <a:cs typeface="Angsana New" panose="02020603050405020304" pitchFamily="18" charset="-34"/>
                </a:rPr>
                <a:t>Reconnaissance </a:t>
              </a: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CH" altLang="fr-FR" sz="2000">
                  <a:solidFill>
                    <a:schemeClr val="tx1">
                      <a:lumMod val="75000"/>
                      <a:lumOff val="25000"/>
                    </a:schemeClr>
                  </a:solidFill>
                  <a:latin typeface="Agency FB" panose="020B0503020202020204" pitchFamily="34" charset="0"/>
                  <a:cs typeface="Angsana New" panose="02020603050405020304" pitchFamily="18" charset="-34"/>
                </a:rPr>
                <a:t>internationale</a:t>
              </a:r>
            </a:p>
          </p:txBody>
        </p:sp>
        <p:sp>
          <p:nvSpPr>
            <p:cNvPr id="36" name="ZoneTexte 14"/>
            <p:cNvSpPr txBox="1">
              <a:spLocks noChangeArrowheads="1"/>
            </p:cNvSpPr>
            <p:nvPr/>
          </p:nvSpPr>
          <p:spPr bwMode="auto">
            <a:xfrm>
              <a:off x="1892300" y="4619625"/>
              <a:ext cx="195580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"/>
                <a:defRPr sz="3200">
                  <a:solidFill>
                    <a:schemeClr val="tx2"/>
                  </a:solidFill>
                  <a:latin typeface="Franklin Gothic Book" panose="020B05030201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"/>
                <a:defRPr sz="2800">
                  <a:solidFill>
                    <a:schemeClr val="tx2"/>
                  </a:solidFill>
                  <a:latin typeface="Franklin Gothic Book" panose="020B05030201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"/>
                <a:defRPr sz="2400">
                  <a:solidFill>
                    <a:schemeClr val="tx2"/>
                  </a:solidFill>
                  <a:latin typeface="Franklin Gothic Book" panose="020B05030201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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CH" altLang="fr-FR" sz="1800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</a:rPr>
                <a:t>Réflexion critique</a:t>
              </a:r>
            </a:p>
          </p:txBody>
        </p:sp>
        <p:sp>
          <p:nvSpPr>
            <p:cNvPr id="37" name="ZoneTexte 16"/>
            <p:cNvSpPr txBox="1">
              <a:spLocks noChangeArrowheads="1"/>
            </p:cNvSpPr>
            <p:nvPr/>
          </p:nvSpPr>
          <p:spPr bwMode="auto">
            <a:xfrm>
              <a:off x="1776060" y="2203450"/>
              <a:ext cx="1646605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"/>
                <a:defRPr sz="3200">
                  <a:solidFill>
                    <a:schemeClr val="tx2"/>
                  </a:solidFill>
                  <a:latin typeface="Franklin Gothic Book" panose="020B05030201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"/>
                <a:defRPr sz="2800">
                  <a:solidFill>
                    <a:schemeClr val="tx2"/>
                  </a:solidFill>
                  <a:latin typeface="Franklin Gothic Book" panose="020B05030201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"/>
                <a:defRPr sz="2400">
                  <a:solidFill>
                    <a:schemeClr val="tx2"/>
                  </a:solidFill>
                  <a:latin typeface="Franklin Gothic Book" panose="020B05030201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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CH" altLang="fr-FR" sz="1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</a:rPr>
                <a:t>Recherches </a:t>
              </a: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CH" altLang="fr-FR" sz="1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</a:rPr>
                <a:t>significatives</a:t>
              </a:r>
            </a:p>
          </p:txBody>
        </p:sp>
        <p:sp>
          <p:nvSpPr>
            <p:cNvPr id="38" name="ZoneTexte 23"/>
            <p:cNvSpPr txBox="1">
              <a:spLocks noChangeArrowheads="1"/>
            </p:cNvSpPr>
            <p:nvPr/>
          </p:nvSpPr>
          <p:spPr bwMode="auto">
            <a:xfrm>
              <a:off x="593372" y="2937757"/>
              <a:ext cx="2397516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"/>
                <a:defRPr sz="3200">
                  <a:solidFill>
                    <a:schemeClr val="tx2"/>
                  </a:solidFill>
                  <a:latin typeface="Franklin Gothic Book" panose="020B050302010202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"/>
                <a:defRPr sz="2800">
                  <a:solidFill>
                    <a:schemeClr val="tx2"/>
                  </a:solidFill>
                  <a:latin typeface="Franklin Gothic Book" panose="020B05030201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"/>
                <a:defRPr sz="2400">
                  <a:solidFill>
                    <a:schemeClr val="tx2"/>
                  </a:solidFill>
                  <a:latin typeface="Franklin Gothic Book" panose="020B05030201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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CH" altLang="fr-FR" sz="2000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</a:rPr>
                <a:t>Concepts et théories </a:t>
              </a:r>
            </a:p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CH" altLang="fr-FR" sz="2000" dirty="0">
                  <a:solidFill>
                    <a:schemeClr val="accent1">
                      <a:lumMod val="75000"/>
                    </a:schemeClr>
                  </a:solidFill>
                  <a:latin typeface="Calibri" panose="020F0502020204030204" pitchFamily="34" charset="0"/>
                </a:rPr>
                <a:t>de référence</a:t>
              </a:r>
            </a:p>
          </p:txBody>
        </p:sp>
      </p:grpSp>
      <p:grpSp>
        <p:nvGrpSpPr>
          <p:cNvPr id="39" name="Groupe 15"/>
          <p:cNvGrpSpPr>
            <a:grpSpLocks/>
          </p:cNvGrpSpPr>
          <p:nvPr/>
        </p:nvGrpSpPr>
        <p:grpSpPr bwMode="auto">
          <a:xfrm>
            <a:off x="5198445" y="1787153"/>
            <a:ext cx="3708824" cy="4146621"/>
            <a:chOff x="5235977" y="897927"/>
            <a:chExt cx="3708065" cy="4146621"/>
          </a:xfrm>
        </p:grpSpPr>
        <p:grpSp>
          <p:nvGrpSpPr>
            <p:cNvPr id="40" name="Groupe 28"/>
            <p:cNvGrpSpPr>
              <a:grpSpLocks/>
            </p:cNvGrpSpPr>
            <p:nvPr/>
          </p:nvGrpSpPr>
          <p:grpSpPr bwMode="auto">
            <a:xfrm>
              <a:off x="5235977" y="897927"/>
              <a:ext cx="3708065" cy="4146621"/>
              <a:chOff x="5235964" y="897939"/>
              <a:chExt cx="3707957" cy="4147211"/>
            </a:xfrm>
          </p:grpSpPr>
          <p:sp>
            <p:nvSpPr>
              <p:cNvPr id="42" name="ZoneTexte 15"/>
              <p:cNvSpPr txBox="1">
                <a:spLocks noChangeArrowheads="1"/>
              </p:cNvSpPr>
              <p:nvPr/>
            </p:nvSpPr>
            <p:spPr bwMode="auto">
              <a:xfrm>
                <a:off x="5498915" y="897939"/>
                <a:ext cx="981130" cy="4001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"/>
                  <a:defRPr sz="3200"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"/>
                  <a:defRPr sz="2800"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"/>
                  <a:defRPr sz="2400"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"/>
                  <a:defRPr sz="2000"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fr-CH" altLang="fr-FR" sz="2000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gency FB" panose="020B0503020202020204" pitchFamily="34" charset="0"/>
                  </a:rPr>
                  <a:t>Créativité</a:t>
                </a:r>
                <a:endParaRPr lang="fr-CH" altLang="fr-FR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gency FB" panose="020B0503020202020204" pitchFamily="34" charset="0"/>
                </a:endParaRPr>
              </a:p>
            </p:txBody>
          </p:sp>
          <p:sp>
            <p:nvSpPr>
              <p:cNvPr id="43" name="ZoneTexte 21"/>
              <p:cNvSpPr txBox="1">
                <a:spLocks noChangeArrowheads="1"/>
              </p:cNvSpPr>
              <p:nvPr/>
            </p:nvSpPr>
            <p:spPr bwMode="auto">
              <a:xfrm>
                <a:off x="6413051" y="2732247"/>
                <a:ext cx="2530870" cy="3693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"/>
                  <a:defRPr sz="3200"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"/>
                  <a:defRPr sz="2800"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"/>
                  <a:defRPr sz="2400"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"/>
                  <a:defRPr sz="2000"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fr-CH" altLang="fr-FR" sz="1800" dirty="0" smtClean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</a:rPr>
                  <a:t>Approches  innovantes</a:t>
                </a:r>
                <a:endParaRPr lang="fr-CH" altLang="fr-FR" sz="1800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4" name="ZoneTexte 22"/>
              <p:cNvSpPr txBox="1">
                <a:spLocks noChangeArrowheads="1"/>
              </p:cNvSpPr>
              <p:nvPr/>
            </p:nvSpPr>
            <p:spPr bwMode="auto">
              <a:xfrm>
                <a:off x="5235964" y="4706548"/>
                <a:ext cx="1667054" cy="3386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"/>
                  <a:defRPr sz="3200"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"/>
                  <a:defRPr sz="2800"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"/>
                  <a:defRPr sz="2400"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"/>
                  <a:defRPr sz="2000"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fr-CH" altLang="fr-FR" sz="1600" b="1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</a:rPr>
                  <a:t>Mise en </a:t>
                </a:r>
                <a:r>
                  <a:rPr lang="fr-CH" altLang="fr-FR" sz="1600" b="1" dirty="0" err="1" smtClean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</a:rPr>
                  <a:t>oeuvre</a:t>
                </a:r>
                <a:endParaRPr lang="fr-CH" altLang="fr-FR" sz="1600" b="1" dirty="0">
                  <a:solidFill>
                    <a:schemeClr val="accent1">
                      <a:lumMod val="60000"/>
                      <a:lumOff val="40000"/>
                    </a:schemeClr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45" name="ZoneTexte 26"/>
              <p:cNvSpPr txBox="1">
                <a:spLocks noChangeArrowheads="1"/>
              </p:cNvSpPr>
              <p:nvPr/>
            </p:nvSpPr>
            <p:spPr bwMode="auto">
              <a:xfrm>
                <a:off x="6413051" y="1301061"/>
                <a:ext cx="1635337" cy="64642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"/>
                  <a:defRPr sz="3200"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"/>
                  <a:defRPr sz="2800"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"/>
                  <a:defRPr sz="2400"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"/>
                  <a:defRPr sz="2000"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fr-CH" altLang="fr-FR" sz="18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Bernard MT Condensed" panose="02050806060905020404" pitchFamily="18" charset="0"/>
                  </a:rPr>
                  <a:t>Optimisation de </a:t>
                </a:r>
              </a:p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fr-CH" altLang="fr-FR" sz="1800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Bernard MT Condensed" panose="02050806060905020404" pitchFamily="18" charset="0"/>
                  </a:rPr>
                  <a:t>l’expérience</a:t>
                </a:r>
              </a:p>
            </p:txBody>
          </p:sp>
          <p:sp>
            <p:nvSpPr>
              <p:cNvPr id="46" name="ZoneTexte 28"/>
              <p:cNvSpPr txBox="1">
                <a:spLocks noChangeArrowheads="1"/>
              </p:cNvSpPr>
              <p:nvPr/>
            </p:nvSpPr>
            <p:spPr bwMode="auto">
              <a:xfrm>
                <a:off x="5770624" y="3573408"/>
                <a:ext cx="2454518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"/>
                  <a:defRPr sz="3200"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"/>
                  <a:defRPr sz="2800"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"/>
                  <a:defRPr sz="2400"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"/>
                  <a:defRPr sz="2000"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fr-CH" altLang="fr-FR" sz="1800" b="1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  <a:latin typeface="Arial" panose="020B0604020202020204" pitchFamily="34" charset="0"/>
                  </a:rPr>
                  <a:t>Animation d’équipes</a:t>
                </a:r>
              </a:p>
            </p:txBody>
          </p:sp>
          <p:sp>
            <p:nvSpPr>
              <p:cNvPr id="47" name="ZoneTexte 29"/>
              <p:cNvSpPr txBox="1">
                <a:spLocks noChangeArrowheads="1"/>
              </p:cNvSpPr>
              <p:nvPr/>
            </p:nvSpPr>
            <p:spPr bwMode="auto">
              <a:xfrm>
                <a:off x="5926106" y="2030061"/>
                <a:ext cx="1582738" cy="6461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"/>
                  <a:defRPr sz="3200"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"/>
                  <a:defRPr sz="2800"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"/>
                  <a:defRPr sz="2400"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"/>
                  <a:defRPr sz="2000"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fr-CH" altLang="fr-FR" sz="1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erlin Sans FB Demi" panose="020E0802020502020306" pitchFamily="34" charset="0"/>
                  </a:rPr>
                  <a:t>Mesure de la </a:t>
                </a:r>
              </a:p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fr-CH" altLang="fr-FR" sz="1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erlin Sans FB Demi" panose="020E0802020502020306" pitchFamily="34" charset="0"/>
                  </a:rPr>
                  <a:t>performance</a:t>
                </a:r>
              </a:p>
            </p:txBody>
          </p:sp>
          <p:sp>
            <p:nvSpPr>
              <p:cNvPr id="48" name="ZoneTexte 25"/>
              <p:cNvSpPr txBox="1">
                <a:spLocks noChangeArrowheads="1"/>
              </p:cNvSpPr>
              <p:nvPr/>
            </p:nvSpPr>
            <p:spPr bwMode="auto">
              <a:xfrm>
                <a:off x="6279871" y="4021512"/>
                <a:ext cx="1701107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"/>
                  <a:defRPr sz="3200"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"/>
                  <a:defRPr sz="2800"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"/>
                  <a:defRPr sz="2400"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"/>
                  <a:defRPr sz="2000"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fr-CH" altLang="fr-FR" sz="1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erlin Sans FB Demi" panose="020E0802020502020306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Enjeux </a:t>
                </a:r>
              </a:p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fr-CH" altLang="fr-FR" sz="18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erlin Sans FB Demi" panose="020E0802020502020306" pitchFamily="34" charset="0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contemporains</a:t>
                </a:r>
              </a:p>
            </p:txBody>
          </p:sp>
        </p:grpSp>
        <p:sp>
          <p:nvSpPr>
            <p:cNvPr id="41" name="ZoneTexte 29"/>
            <p:cNvSpPr txBox="1">
              <a:spLocks noChangeArrowheads="1"/>
            </p:cNvSpPr>
            <p:nvPr/>
          </p:nvSpPr>
          <p:spPr bwMode="auto">
            <a:xfrm>
              <a:off x="6021332" y="3140687"/>
              <a:ext cx="2647456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"/>
                <a:defRPr sz="3200">
                  <a:solidFill>
                    <a:schemeClr val="tx2"/>
                  </a:solidFill>
                  <a:latin typeface="Franklin Gothic Book" panose="020B05030201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"/>
                <a:defRPr sz="2800">
                  <a:solidFill>
                    <a:schemeClr val="tx2"/>
                  </a:solidFill>
                  <a:latin typeface="Franklin Gothic Book" panose="020B05030201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"/>
                <a:defRPr sz="2400">
                  <a:solidFill>
                    <a:schemeClr val="tx2"/>
                  </a:solidFill>
                  <a:latin typeface="Franklin Gothic Book" panose="020B05030201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SzPct val="70000"/>
                <a:buFont typeface="Wingdings 2" panose="05020102010507070707" pitchFamily="18" charset="2"/>
                <a:buChar char=""/>
                <a:defRPr sz="2000">
                  <a:solidFill>
                    <a:schemeClr val="tx2"/>
                  </a:solidFill>
                  <a:latin typeface="Franklin Gothic Book" panose="020B05030201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SzPct val="60000"/>
                <a:buFont typeface="Wingdings 2" panose="05020102010507070707" pitchFamily="18" charset="2"/>
                <a:buChar char=""/>
                <a:defRPr>
                  <a:solidFill>
                    <a:schemeClr val="tx2"/>
                  </a:solidFill>
                  <a:latin typeface="Franklin Gothic Book" panose="020B05030201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fr-CH" altLang="fr-FR" sz="1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opperplate Gothic Bold" panose="020E0705020206020404" pitchFamily="34" charset="0"/>
                </a:rPr>
                <a:t>Gestion de projets</a:t>
              </a:r>
            </a:p>
          </p:txBody>
        </p:sp>
      </p:grpSp>
      <p:grpSp>
        <p:nvGrpSpPr>
          <p:cNvPr id="49" name="Groupe 34"/>
          <p:cNvGrpSpPr/>
          <p:nvPr/>
        </p:nvGrpSpPr>
        <p:grpSpPr>
          <a:xfrm>
            <a:off x="3817279" y="2196448"/>
            <a:ext cx="1561604" cy="3241819"/>
            <a:chOff x="3817279" y="2196448"/>
            <a:chExt cx="1561604" cy="3241819"/>
          </a:xfrm>
        </p:grpSpPr>
        <p:grpSp>
          <p:nvGrpSpPr>
            <p:cNvPr id="50" name="Groupe 33"/>
            <p:cNvGrpSpPr/>
            <p:nvPr/>
          </p:nvGrpSpPr>
          <p:grpSpPr>
            <a:xfrm>
              <a:off x="3817279" y="2196448"/>
              <a:ext cx="1561604" cy="3241819"/>
              <a:chOff x="3817279" y="2406738"/>
              <a:chExt cx="1561604" cy="2899392"/>
            </a:xfrm>
          </p:grpSpPr>
          <p:sp>
            <p:nvSpPr>
              <p:cNvPr id="52" name="ZoneTexte 29"/>
              <p:cNvSpPr txBox="1">
                <a:spLocks noChangeArrowheads="1"/>
              </p:cNvSpPr>
              <p:nvPr/>
            </p:nvSpPr>
            <p:spPr bwMode="auto">
              <a:xfrm>
                <a:off x="3856471" y="2988197"/>
                <a:ext cx="1316386" cy="5780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"/>
                  <a:defRPr sz="3200"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"/>
                  <a:defRPr sz="2800"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"/>
                  <a:defRPr sz="2400"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"/>
                  <a:defRPr sz="2000"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fr-CH" altLang="fr-FR" sz="18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auhaus 93" panose="04030905020B02020C02" pitchFamily="82" charset="0"/>
                  </a:rPr>
                  <a:t>Démarche </a:t>
                </a:r>
              </a:p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fr-CH" altLang="fr-FR" sz="18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Bauhaus 93" panose="04030905020B02020C02" pitchFamily="82" charset="0"/>
                  </a:rPr>
                  <a:t>systémique</a:t>
                </a:r>
                <a:endParaRPr lang="fr-CH" altLang="fr-FR" sz="1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Bauhaus 93" panose="04030905020B02020C02" pitchFamily="82" charset="0"/>
                </a:endParaRPr>
              </a:p>
            </p:txBody>
          </p:sp>
          <p:sp>
            <p:nvSpPr>
              <p:cNvPr id="53" name="ZoneTexte 30"/>
              <p:cNvSpPr txBox="1">
                <a:spLocks noChangeArrowheads="1"/>
              </p:cNvSpPr>
              <p:nvPr/>
            </p:nvSpPr>
            <p:spPr bwMode="auto">
              <a:xfrm>
                <a:off x="3817279" y="3614417"/>
                <a:ext cx="1481138" cy="307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"/>
                  <a:defRPr sz="3200"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"/>
                  <a:defRPr sz="2800"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"/>
                  <a:defRPr sz="2400"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"/>
                  <a:defRPr sz="2000"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fr-CH" altLang="fr-FR" sz="14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lgerian" panose="04020705040A02060702" pitchFamily="82" charset="0"/>
                  </a:rPr>
                  <a:t>Etudes de cas</a:t>
                </a:r>
              </a:p>
            </p:txBody>
          </p:sp>
          <p:sp>
            <p:nvSpPr>
              <p:cNvPr id="54" name="ZoneTexte 31"/>
              <p:cNvSpPr txBox="1">
                <a:spLocks noChangeArrowheads="1"/>
              </p:cNvSpPr>
              <p:nvPr/>
            </p:nvSpPr>
            <p:spPr bwMode="auto">
              <a:xfrm>
                <a:off x="3856471" y="4660017"/>
                <a:ext cx="1522412" cy="6461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"/>
                  <a:defRPr sz="3200"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"/>
                  <a:defRPr sz="2800"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"/>
                  <a:defRPr sz="2400"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"/>
                  <a:defRPr sz="2000"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fr-CH" altLang="fr-FR" sz="1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Narrow" panose="020B0606020202030204" pitchFamily="34" charset="0"/>
                  </a:rPr>
                  <a:t>Hauts niveaux </a:t>
                </a:r>
              </a:p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fr-CH" altLang="fr-FR" sz="1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Narrow" panose="020B0606020202030204" pitchFamily="34" charset="0"/>
                  </a:rPr>
                  <a:t>d’expertise</a:t>
                </a:r>
              </a:p>
            </p:txBody>
          </p:sp>
          <p:sp>
            <p:nvSpPr>
              <p:cNvPr id="55" name="ZoneTexte 32"/>
              <p:cNvSpPr txBox="1">
                <a:spLocks noChangeArrowheads="1"/>
              </p:cNvSpPr>
              <p:nvPr/>
            </p:nvSpPr>
            <p:spPr bwMode="auto">
              <a:xfrm>
                <a:off x="4036909" y="2406738"/>
                <a:ext cx="1161536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"/>
                  <a:defRPr sz="3200"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1pPr>
                <a:lvl2pPr marL="37931725" indent="-37474525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"/>
                  <a:defRPr sz="2800"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"/>
                  <a:defRPr sz="2400"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lr>
                    <a:schemeClr val="accent1"/>
                  </a:buClr>
                  <a:buSzPct val="70000"/>
                  <a:buFont typeface="Wingdings 2" panose="05020102010507070707" pitchFamily="18" charset="2"/>
                  <a:buChar char=""/>
                  <a:defRPr sz="2000"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1"/>
                  </a:buClr>
                  <a:buSzPct val="60000"/>
                  <a:buFont typeface="Wingdings 2" panose="05020102010507070707" pitchFamily="18" charset="2"/>
                  <a:buChar char=""/>
                  <a:defRPr>
                    <a:solidFill>
                      <a:schemeClr val="tx2"/>
                    </a:solidFill>
                    <a:latin typeface="Franklin Gothic Book" panose="020B05030201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fr-CH" altLang="fr-FR" sz="18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lbertus MT" pitchFamily="18" charset="0"/>
                  </a:rPr>
                  <a:t>Travaux </a:t>
                </a:r>
                <a:endParaRPr lang="fr-CH" altLang="fr-FR" sz="18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bertus MT" pitchFamily="18" charset="0"/>
                </a:endParaRPr>
              </a:p>
              <a:p>
                <a:pPr algn="ctr" eaLnBrk="1" hangingPunct="1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fr-CH" altLang="fr-FR" sz="1800" b="1" dirty="0" smtClean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lbertus MT" pitchFamily="18" charset="0"/>
                  </a:rPr>
                  <a:t>de groupe</a:t>
                </a:r>
                <a:endParaRPr lang="fr-CH" altLang="fr-FR" sz="1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lbertus MT" pitchFamily="18" charset="0"/>
                </a:endParaRPr>
              </a:p>
            </p:txBody>
          </p:sp>
        </p:grpSp>
        <p:sp>
          <p:nvSpPr>
            <p:cNvPr id="51" name="ZoneTexte 26"/>
            <p:cNvSpPr txBox="1"/>
            <p:nvPr/>
          </p:nvSpPr>
          <p:spPr>
            <a:xfrm>
              <a:off x="3987088" y="3961820"/>
              <a:ext cx="121058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H" b="1" dirty="0" smtClean="0">
                  <a:latin typeface="Baskerville Old Face" panose="02020602080505020303" pitchFamily="18" charset="0"/>
                </a:rPr>
                <a:t>Mises en </a:t>
              </a:r>
            </a:p>
            <a:p>
              <a:r>
                <a:rPr lang="fr-CH" b="1" dirty="0" smtClean="0">
                  <a:latin typeface="Baskerville Old Face" panose="02020602080505020303" pitchFamily="18" charset="0"/>
                </a:rPr>
                <a:t>perspective</a:t>
              </a:r>
              <a:endParaRPr lang="fr-CH" b="1" dirty="0">
                <a:latin typeface="Baskerville Old Face" panose="02020602080505020303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22088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4853"/>
            <a:ext cx="9144000" cy="5008294"/>
          </a:xfrm>
          <a:prstGeom prst="rect">
            <a:avLst/>
          </a:prstGeom>
        </p:spPr>
      </p:pic>
      <p:grpSp>
        <p:nvGrpSpPr>
          <p:cNvPr id="3" name="Groupe 2"/>
          <p:cNvGrpSpPr/>
          <p:nvPr/>
        </p:nvGrpSpPr>
        <p:grpSpPr>
          <a:xfrm>
            <a:off x="351961" y="6339361"/>
            <a:ext cx="8280000" cy="449005"/>
            <a:chOff x="473154" y="5992446"/>
            <a:chExt cx="8280000" cy="449005"/>
          </a:xfrm>
        </p:grpSpPr>
        <p:cxnSp>
          <p:nvCxnSpPr>
            <p:cNvPr id="4" name="Connecteur droit 3"/>
            <p:cNvCxnSpPr/>
            <p:nvPr/>
          </p:nvCxnSpPr>
          <p:spPr>
            <a:xfrm>
              <a:off x="473154" y="6441451"/>
              <a:ext cx="8280000" cy="0"/>
            </a:xfrm>
            <a:prstGeom prst="line">
              <a:avLst/>
            </a:prstGeom>
            <a:ln w="3175" cmpd="sng">
              <a:solidFill>
                <a:srgbClr val="7F7F7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2749" y="5992446"/>
              <a:ext cx="3240405" cy="3771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44875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age de gard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Page de garde.thmx</Template>
  <TotalTime>4201</TotalTime>
  <Words>1499</Words>
  <Application>Microsoft Office PowerPoint</Application>
  <PresentationFormat>On-screen Show (4:3)</PresentationFormat>
  <Paragraphs>278</Paragraphs>
  <Slides>22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41" baseType="lpstr">
      <vt:lpstr>Arial Unicode MS</vt:lpstr>
      <vt:lpstr>ＭＳ Ｐゴシック</vt:lpstr>
      <vt:lpstr>Agency FB</vt:lpstr>
      <vt:lpstr>Albertus MT</vt:lpstr>
      <vt:lpstr>Algerian</vt:lpstr>
      <vt:lpstr>Angsana New</vt:lpstr>
      <vt:lpstr>Arial</vt:lpstr>
      <vt:lpstr>Arial Narrow</vt:lpstr>
      <vt:lpstr>Baskerville Old Face</vt:lpstr>
      <vt:lpstr>Bauhaus 93</vt:lpstr>
      <vt:lpstr>Berlin Sans FB Demi</vt:lpstr>
      <vt:lpstr>Bernard MT Condensed</vt:lpstr>
      <vt:lpstr>Calibri</vt:lpstr>
      <vt:lpstr>Copperplate Gothic Bold</vt:lpstr>
      <vt:lpstr>Franklin Gothic Book</vt:lpstr>
      <vt:lpstr>HelveticaNeueLT Std Lt</vt:lpstr>
      <vt:lpstr>Wingdings</vt:lpstr>
      <vt:lpstr>Wingdings 2</vt:lpstr>
      <vt:lpstr>Page de garde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Page de garde de  mon projet - titre</dc:title>
  <dc:creator>noele clement</dc:creator>
  <cp:lastModifiedBy>Nadine Bague</cp:lastModifiedBy>
  <cp:revision>193</cp:revision>
  <dcterms:created xsi:type="dcterms:W3CDTF">2015-10-30T15:58:23Z</dcterms:created>
  <dcterms:modified xsi:type="dcterms:W3CDTF">2019-12-03T23:13:31Z</dcterms:modified>
</cp:coreProperties>
</file>