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65" r:id="rId3"/>
    <p:sldId id="268" r:id="rId4"/>
    <p:sldId id="269" r:id="rId5"/>
    <p:sldId id="271" r:id="rId6"/>
    <p:sldId id="272" r:id="rId7"/>
    <p:sldId id="266" r:id="rId8"/>
    <p:sldId id="280" r:id="rId9"/>
    <p:sldId id="277" r:id="rId10"/>
    <p:sldId id="281" r:id="rId11"/>
    <p:sldId id="275" r:id="rId12"/>
    <p:sldId id="276" r:id="rId13"/>
    <p:sldId id="274" r:id="rId14"/>
    <p:sldId id="287" r:id="rId15"/>
    <p:sldId id="273" r:id="rId16"/>
    <p:sldId id="270" r:id="rId17"/>
    <p:sldId id="290" r:id="rId18"/>
    <p:sldId id="289" r:id="rId19"/>
    <p:sldId id="288" r:id="rId20"/>
    <p:sldId id="291" r:id="rId21"/>
    <p:sldId id="292" r:id="rId22"/>
    <p:sldId id="293" r:id="rId23"/>
    <p:sldId id="283" r:id="rId24"/>
    <p:sldId id="294" r:id="rId25"/>
    <p:sldId id="295" r:id="rId26"/>
    <p:sldId id="285" r:id="rId27"/>
    <p:sldId id="297" r:id="rId28"/>
  </p:sldIdLst>
  <p:sldSz cx="9144000" cy="6858000" type="screen4x3"/>
  <p:notesSz cx="6797675" cy="9928225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</p:embeddedFont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yan Scott SBFI" initials="RSS" lastIdx="2" clrIdx="0">
    <p:extLst>
      <p:ext uri="{19B8F6BF-5375-455C-9EA6-DF929625EA0E}">
        <p15:presenceInfo xmlns:p15="http://schemas.microsoft.com/office/powerpoint/2012/main" userId="Ryan Scott SBF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74419" autoAdjust="0"/>
  </p:normalViewPr>
  <p:slideViewPr>
    <p:cSldViewPr>
      <p:cViewPr varScale="1">
        <p:scale>
          <a:sx n="86" d="100"/>
          <a:sy n="86" d="100"/>
        </p:scale>
        <p:origin x="233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adb.intra.admin.ch\Userhome$\All\config\Desktop\Pr&#228;si\Stats%20des%20dipl&#244;m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100" b="1" u="none"/>
              <a:t>Titres de la formation professionnelle supérieure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Brevet fédéral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Feuil1!$A$2:$A$8</c:f>
              <c:numCache>
                <c:formatCode>General</c:formatCode>
                <c:ptCount val="7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Feuil1!$B$2:$B$8</c:f>
              <c:numCache>
                <c:formatCode>General</c:formatCode>
                <c:ptCount val="7"/>
                <c:pt idx="0">
                  <c:v>8932</c:v>
                </c:pt>
                <c:pt idx="1">
                  <c:v>12251</c:v>
                </c:pt>
                <c:pt idx="2">
                  <c:v>13137</c:v>
                </c:pt>
                <c:pt idx="3">
                  <c:v>14835</c:v>
                </c:pt>
                <c:pt idx="4">
                  <c:v>14402</c:v>
                </c:pt>
                <c:pt idx="5">
                  <c:v>14448</c:v>
                </c:pt>
                <c:pt idx="6">
                  <c:v>14575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FE-44A5-929E-7FCA21084A13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Diplôme fédéral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Feuil1!$A$2:$A$8</c:f>
              <c:numCache>
                <c:formatCode>General</c:formatCode>
                <c:ptCount val="7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Feuil1!$C$2:$C$8</c:f>
              <c:numCache>
                <c:formatCode>General</c:formatCode>
                <c:ptCount val="7"/>
                <c:pt idx="0">
                  <c:v>3316</c:v>
                </c:pt>
                <c:pt idx="1">
                  <c:v>2556</c:v>
                </c:pt>
                <c:pt idx="2">
                  <c:v>3167</c:v>
                </c:pt>
                <c:pt idx="3">
                  <c:v>2707</c:v>
                </c:pt>
                <c:pt idx="4">
                  <c:v>3473</c:v>
                </c:pt>
                <c:pt idx="5">
                  <c:v>2954</c:v>
                </c:pt>
                <c:pt idx="6">
                  <c:v>2840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FE-44A5-929E-7FCA21084A13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Diplôme ES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Feuil1!$A$2:$A$8</c:f>
              <c:numCache>
                <c:formatCode>General</c:formatCode>
                <c:ptCount val="7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Feuil1!$D$2:$D$8</c:f>
              <c:numCache>
                <c:formatCode>General</c:formatCode>
                <c:ptCount val="7"/>
                <c:pt idx="0">
                  <c:v>3249</c:v>
                </c:pt>
                <c:pt idx="1">
                  <c:v>3905</c:v>
                </c:pt>
                <c:pt idx="2">
                  <c:v>7337</c:v>
                </c:pt>
                <c:pt idx="3">
                  <c:v>8451</c:v>
                </c:pt>
                <c:pt idx="4">
                  <c:v>8430</c:v>
                </c:pt>
                <c:pt idx="5">
                  <c:v>8747</c:v>
                </c:pt>
                <c:pt idx="6">
                  <c:v>9112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8FE-44A5-929E-7FCA21084A13}"/>
            </c:ext>
          </c:extLst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Etudes postdiplômes ES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Feuil1!$A$2:$A$8</c:f>
              <c:numCache>
                <c:formatCode>General</c:formatCode>
                <c:ptCount val="7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Feuil1!$E$2:$E$8</c:f>
              <c:numCache>
                <c:formatCode>General</c:formatCode>
                <c:ptCount val="7"/>
                <c:pt idx="0">
                  <c:v>142</c:v>
                </c:pt>
                <c:pt idx="1">
                  <c:v>258</c:v>
                </c:pt>
                <c:pt idx="2">
                  <c:v>874</c:v>
                </c:pt>
                <c:pt idx="3">
                  <c:v>1390</c:v>
                </c:pt>
                <c:pt idx="4">
                  <c:v>1385</c:v>
                </c:pt>
                <c:pt idx="5">
                  <c:v>1409</c:v>
                </c:pt>
                <c:pt idx="6">
                  <c:v>1521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8FE-44A5-929E-7FCA21084A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8796880"/>
        <c:axId val="518800160"/>
      </c:barChart>
      <c:catAx>
        <c:axId val="518796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8800160"/>
        <c:crosses val="autoZero"/>
        <c:auto val="1"/>
        <c:lblAlgn val="ctr"/>
        <c:lblOffset val="100"/>
        <c:noMultiLvlLbl val="0"/>
      </c:catAx>
      <c:valAx>
        <c:axId val="518800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8796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858D24-66DF-40D2-BCD9-E162CE536EAC}" type="doc">
      <dgm:prSet loTypeId="urn:microsoft.com/office/officeart/2005/8/layout/default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CH"/>
        </a:p>
      </dgm:t>
    </dgm:pt>
    <dgm:pt modelId="{E60D60E7-7758-4079-AD76-0E4C9EE1C070}" type="pres">
      <dgm:prSet presAssocID="{59858D24-66DF-40D2-BCD9-E162CE536EA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CH"/>
        </a:p>
      </dgm:t>
    </dgm:pt>
  </dgm:ptLst>
  <dgm:cxnLst>
    <dgm:cxn modelId="{03A2F56A-840F-4310-B071-450918185480}" type="presOf" srcId="{59858D24-66DF-40D2-BCD9-E162CE536EAC}" destId="{E60D60E7-7758-4079-AD76-0E4C9EE1C070}" srcOrd="0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322D57-6B80-4F0D-B36E-406864EF808A}" type="datetimeFigureOut">
              <a:rPr lang="de-CH" smtClean="0"/>
              <a:t>27.11.2019</a:t>
            </a:fld>
            <a:endParaRPr lang="de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D499E4-9E81-477C-A41C-D71A8273130A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089488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C24C50D-1A81-4D6F-A7C2-D60F8D60E7EC}" type="datetimeFigureOut">
              <a:rPr lang="de-DE"/>
              <a:pPr>
                <a:defRPr/>
              </a:pPr>
              <a:t>27.11.2019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CH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CH" noProof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046325A-F8AF-49F4-8418-B54690776706}" type="slidenum">
              <a:rPr lang="de-CH"/>
              <a:pPr>
                <a:defRPr/>
              </a:pPr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360167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fr-CH" noProof="0" dirty="0" smtClean="0"/>
              <a:t>Conditions d’admission: CFC et expérience professionnelle (peut être incluse dans la filière de formation en ce qui concerne les ES)</a:t>
            </a:r>
          </a:p>
          <a:p>
            <a:pPr marL="171450" indent="-171450">
              <a:buFontTx/>
              <a:buChar char="-"/>
            </a:pPr>
            <a:r>
              <a:rPr lang="fr-CH" noProof="0" dirty="0" smtClean="0"/>
              <a:t>Une</a:t>
            </a:r>
            <a:r>
              <a:rPr lang="fr-CH" baseline="0" noProof="0" dirty="0" smtClean="0"/>
              <a:t> maturité professionnelle n’est pas requise</a:t>
            </a:r>
            <a:endParaRPr lang="fr-CH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46325A-F8AF-49F4-8418-B54690776706}" type="slidenum">
              <a:rPr lang="de-CH" smtClean="0"/>
              <a:pPr>
                <a:defRPr/>
              </a:pPr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432637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Introduit dans les HES de façon coordonnée à partir de 2008, le bachelor a progressivement remplacé l’ancien diplôme. Depuis 2009, le bachelor est le titre principal que les HES décernent aux étudiants. Entre 2010 et 2018, le nombre de bachelors a augmenté de 60%. </a:t>
            </a:r>
          </a:p>
          <a:p>
            <a:pPr marL="171450" indent="-171450">
              <a:buFontTx/>
              <a:buChar char="-"/>
            </a:pPr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L’offre de filières d’études pour l’obtention d’un master HES se développe également au fil des ans. Ce niveau d’études reste toutefois moins fréquenté que le bachelor</a:t>
            </a:r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171450" indent="-171450">
              <a:buFontTx/>
              <a:buChar char="-"/>
            </a:pPr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bachelor est en effet professionnalisant (sauf dans les arts)</a:t>
            </a:r>
            <a:endParaRPr lang="de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46325A-F8AF-49F4-8418-B54690776706}" type="slidenum">
              <a:rPr lang="de-CH" smtClean="0"/>
              <a:pPr>
                <a:defRPr/>
              </a:pPr>
              <a:t>15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291932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nombre de titres remis dans la FPS a augmenté d'environ un cinquième ces 18 dernières années. La progression a été la plus marquée de 2000 à 2005, alors que leur nombre est demeuré relativement stable pendant la décennie suivante. </a:t>
            </a:r>
            <a:endParaRPr lang="fr-FR" dirty="0" smtClean="0"/>
          </a:p>
          <a:p>
            <a:pPr marL="171450" indent="-171450">
              <a:buFontTx/>
              <a:buChar char="-"/>
            </a:pPr>
            <a:r>
              <a:rPr lang="fr-FR" dirty="0" smtClean="0"/>
              <a:t>Les titres de formation les plus souvent décernés dans la FPS sont les brevets fédéraux. </a:t>
            </a:r>
          </a:p>
          <a:p>
            <a:pPr marL="171450" indent="-171450">
              <a:buFontTx/>
              <a:buChar char="-"/>
            </a:pPr>
            <a:r>
              <a:rPr lang="fr-FR" dirty="0" smtClean="0"/>
              <a:t>Augmentation du nombre de </a:t>
            </a:r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brevets fédéraux de 60% environ entre 2000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2018</a:t>
            </a:r>
          </a:p>
          <a:p>
            <a:pPr marL="171450" indent="-171450">
              <a:buFontTx/>
              <a:buChar char="-"/>
            </a:pPr>
            <a:r>
              <a:rPr lang="fr-FR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Stagnation du nombre de diplômes fédéraux</a:t>
            </a:r>
          </a:p>
          <a:p>
            <a:pPr marL="171450" indent="-171450">
              <a:buFontTx/>
              <a:buChar char="-"/>
            </a:pPr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nombre de titres délivrés par les écoles supérieures a presque triplé entre 2000 et 2018 </a:t>
            </a:r>
            <a:endParaRPr lang="de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46325A-F8AF-49F4-8418-B54690776706}" type="slidenum">
              <a:rPr lang="de-CH" smtClean="0"/>
              <a:pPr>
                <a:defRPr/>
              </a:pPr>
              <a:t>16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792273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moins de quinze ans, le rapport entre le nombre de diplômes sanctionnant une formation professionnelle supérieure et la somme des diplômes et bachelors décernés par les HES et </a:t>
            </a:r>
            <a:r>
              <a:rPr lang="de-CH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HEP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est passé de 5 contre 1 à </a:t>
            </a:r>
            <a:r>
              <a:rPr lang="de-CH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1,5 </a:t>
            </a:r>
            <a:r>
              <a:rPr lang="fr-CH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contre</a:t>
            </a:r>
            <a:r>
              <a:rPr lang="de-CH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 recul est dû uniquement à </a:t>
            </a:r>
            <a:r>
              <a:rPr lang="fr-CH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l’augmentation des diplômes obtenus 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dans les HES et les HEP, le nombre des titres sanctionnant une FPS</a:t>
            </a:r>
            <a:r>
              <a:rPr lang="de-CH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CH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étant reste + ou - constant.</a:t>
            </a:r>
            <a:endParaRPr lang="fr-CH" noProof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46325A-F8AF-49F4-8418-B54690776706}" type="slidenum">
              <a:rPr lang="de-CH" smtClean="0"/>
              <a:pPr>
                <a:defRPr/>
              </a:pPr>
              <a:t>17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838754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- 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 recul est dû uniquement à </a:t>
            </a:r>
            <a:r>
              <a:rPr lang="fr-CH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l’augmentation des diplômes obtenus 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dans les HES et les HEP, le nombre des titres sanctionnant une FPS</a:t>
            </a:r>
            <a:r>
              <a:rPr lang="de-CH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CH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étant reste + ou - constant.</a:t>
            </a:r>
            <a:endParaRPr lang="fr-CH" noProof="0" dirty="0" smtClean="0"/>
          </a:p>
          <a:p>
            <a:r>
              <a:rPr lang="de-CH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Depuis 2010, la proportion de personnes diplômées de la formation professionnelle supérieure n’a pas significativement changé. Elle s’établit à près de 17%. La part des hommes dépasse celle des femmes de près de 4 points de pourcentage. On peut interpréter cet écart de différentes manières, selon la filière considérée. Dans les filières techniques du degré tertiaire par exemple, les femmes sont encore sous-représentées.  </a:t>
            </a:r>
            <a:endParaRPr lang="de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46325A-F8AF-49F4-8418-B54690776706}" type="slidenum">
              <a:rPr lang="de-CH" smtClean="0"/>
              <a:pPr>
                <a:defRPr/>
              </a:pPr>
              <a:t>18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364215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noProof="0" dirty="0" smtClean="0"/>
              <a:t>Quote-part MP d’environ 15%</a:t>
            </a:r>
            <a:endParaRPr lang="fr-CH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46325A-F8AF-49F4-8418-B54690776706}" type="slidenum">
              <a:rPr lang="de-CH" smtClean="0"/>
              <a:pPr>
                <a:defRPr/>
              </a:pPr>
              <a:t>19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489831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- </a:t>
            </a:r>
            <a:r>
              <a:rPr lang="fr-CH" noProof="0" dirty="0" smtClean="0"/>
              <a:t>Financement</a:t>
            </a:r>
            <a:r>
              <a:rPr lang="de-CH" dirty="0" smtClean="0"/>
              <a:t> des ES </a:t>
            </a:r>
            <a:r>
              <a:rPr lang="fr-CH" noProof="0" dirty="0" smtClean="0"/>
              <a:t>régi</a:t>
            </a:r>
            <a:r>
              <a:rPr lang="de-CH" dirty="0" smtClean="0"/>
              <a:t> par l’</a:t>
            </a:r>
            <a:r>
              <a:rPr lang="fr-FR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Accord intercantonal sur les contributions dans le domaine des écoles supérieures (AES)</a:t>
            </a:r>
            <a:endParaRPr lang="de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46325A-F8AF-49F4-8418-B54690776706}" type="slidenum">
              <a:rPr lang="de-CH" smtClean="0"/>
              <a:pPr>
                <a:defRPr/>
              </a:pPr>
              <a:t>22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05936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sz="1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B1F42-59F8-438D-883A-F2CA7214DD49}" type="slidenum">
              <a:rPr lang="de-CH" smtClean="0"/>
              <a:t>27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57865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fr-FR" dirty="0" smtClean="0"/>
              <a:t>8 domaines</a:t>
            </a:r>
            <a:r>
              <a:rPr lang="fr-FR" baseline="0" dirty="0" smtClean="0"/>
              <a:t> de formation et</a:t>
            </a:r>
            <a:r>
              <a:rPr lang="fr-FR" dirty="0" smtClean="0"/>
              <a:t> 57 orientations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de-CH" dirty="0" smtClean="0"/>
              <a:t>1’521 EPD ES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de-CH" dirty="0" smtClean="0"/>
              <a:t>Les EP </a:t>
            </a:r>
            <a:r>
              <a:rPr lang="fr-CH" noProof="0" dirty="0" smtClean="0"/>
              <a:t>et EPS représentent environ 2/3 des titres de la FPS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fr-CH" noProof="0" dirty="0" smtClean="0"/>
              <a:t>La FPS est extrêmement hétérogène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46325A-F8AF-49F4-8418-B54690776706}" type="slidenum">
              <a:rPr lang="de-CH" smtClean="0"/>
              <a:pPr>
                <a:defRPr/>
              </a:pPr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82253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fr-FR" dirty="0" smtClean="0"/>
              <a:t>Les 10 examens professionnels les plus souvent accomplis en 2017 représentaient presque 40 % de tous les examens professionnels accomplis.</a:t>
            </a:r>
          </a:p>
          <a:p>
            <a:pPr marL="171450" indent="-171450">
              <a:buFontTx/>
              <a:buChar char="-"/>
            </a:pPr>
            <a:r>
              <a:rPr lang="fr-FR" dirty="0" smtClean="0"/>
              <a:t>38,3% de femmes en 2018 (38,2% en 2017)</a:t>
            </a:r>
            <a:endParaRPr lang="de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46325A-F8AF-49F4-8418-B54690776706}" type="slidenum">
              <a:rPr lang="de-CH" smtClean="0"/>
              <a:pPr>
                <a:defRPr/>
              </a:pPr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78247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fr-FR" dirty="0" smtClean="0"/>
              <a:t>Au niveau des examens professionnels supérieurs, les dix examens les plus souvent accomplis en 2017 représentaient plus de la moitié des examens professionnels supérieurs accomplis.</a:t>
            </a:r>
          </a:p>
          <a:p>
            <a:pPr marL="171450" indent="-171450">
              <a:buFontTx/>
              <a:buChar char="-"/>
            </a:pPr>
            <a:r>
              <a:rPr lang="fr-FR" dirty="0" smtClean="0"/>
              <a:t>27,4% de femmes en 2018 (29,9% en 2017)</a:t>
            </a:r>
            <a:endParaRPr lang="de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46325A-F8AF-49F4-8418-B54690776706}" type="slidenum">
              <a:rPr lang="de-CH" smtClean="0"/>
              <a:pPr>
                <a:defRPr/>
              </a:pPr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21112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fr-FR" dirty="0" smtClean="0"/>
              <a:t>Les dix filières de formation les plus souvent accomplies en 2017 représentaient près de deux tiers de tous les diplômes des filières de formation des écoles supérieures.</a:t>
            </a:r>
          </a:p>
          <a:p>
            <a:pPr marL="171450" indent="-171450">
              <a:buFontTx/>
              <a:buChar char="-"/>
            </a:pPr>
            <a:r>
              <a:rPr lang="fr-FR" dirty="0" smtClean="0"/>
              <a:t>50.1 % de femmes en 2018 (48,9% en 2017)</a:t>
            </a:r>
            <a:endParaRPr lang="de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46325A-F8AF-49F4-8418-B54690776706}" type="slidenum">
              <a:rPr lang="de-CH" smtClean="0"/>
              <a:pPr>
                <a:defRPr/>
              </a:pPr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56703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dirty="0" smtClean="0"/>
              <a:t>- </a:t>
            </a:r>
            <a:r>
              <a:rPr lang="fr-FR" dirty="0" smtClean="0"/>
              <a:t>Du fait de leur orientation vers la pratique, les titres de la FPS sont très demandés sur le marché du travail</a:t>
            </a:r>
          </a:p>
          <a:p>
            <a:r>
              <a:rPr lang="de-CH" dirty="0" smtClean="0"/>
              <a:t> </a:t>
            </a:r>
            <a:endParaRPr lang="de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46325A-F8AF-49F4-8418-B54690776706}" type="slidenum">
              <a:rPr lang="de-CH" smtClean="0"/>
              <a:pPr>
                <a:defRPr/>
              </a:pPr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858607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noProof="0" dirty="0" smtClean="0"/>
              <a:t>- Environ 2% de chômeurs </a:t>
            </a:r>
            <a:endParaRPr lang="fr-CH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3E2C55-1F96-45E6-8A44-1D33EBAF336E}" type="slidenum">
              <a:rPr lang="de-CH" smtClean="0"/>
              <a:pPr>
                <a:defRPr/>
              </a:pPr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797541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- </a:t>
            </a:r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écoles supérieures proposent non seulement des filières de formation, mais aussi des études </a:t>
            </a:r>
            <a:r>
              <a:rPr lang="fr-FR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postdiplômes</a:t>
            </a:r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(EPD ES), qui permettent aux étudiants de poursuivre leur spécialisation et d’approfondir leurs connaissances.  </a:t>
            </a:r>
            <a:endParaRPr lang="de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46325A-F8AF-49F4-8418-B54690776706}" type="slidenum">
              <a:rPr lang="de-CH" smtClean="0"/>
              <a:pPr>
                <a:defRPr/>
              </a:pPr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402208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dirty="0" smtClean="0"/>
              <a:t>- </a:t>
            </a:r>
            <a:r>
              <a:rPr lang="fr-CH" dirty="0" smtClean="0"/>
              <a:t>Attractivité des bachelors HES par rapport au filières de formation ES ?</a:t>
            </a:r>
            <a:r>
              <a:rPr lang="de-CH" baseline="0" dirty="0" smtClean="0"/>
              <a:t> </a:t>
            </a:r>
            <a:r>
              <a:rPr lang="fr-CH" baseline="0" noProof="0" dirty="0" smtClean="0"/>
              <a:t>Accréditation institutionnelle, crédits ECTS, prestige…</a:t>
            </a:r>
            <a:endParaRPr lang="fr-CH" noProof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46325A-F8AF-49F4-8418-B54690776706}" type="slidenum">
              <a:rPr lang="de-CH" smtClean="0"/>
              <a:pPr>
                <a:defRPr/>
              </a:pPr>
              <a:t>14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17674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eite_Deut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1214414" y="2500307"/>
            <a:ext cx="6286544" cy="1214445"/>
          </a:xfrm>
          <a:prstGeom prst="rect">
            <a:avLst/>
          </a:prstGeom>
        </p:spPr>
        <p:txBody>
          <a:bodyPr/>
          <a:lstStyle>
            <a:lvl1pPr algn="l">
              <a:defRPr sz="5200"/>
            </a:lvl1pPr>
          </a:lstStyle>
          <a:p>
            <a:r>
              <a:rPr lang="fr-CH" noProof="0" dirty="0" err="1" smtClean="0"/>
              <a:t>Titelmasterformat</a:t>
            </a:r>
            <a:r>
              <a:rPr lang="fr-CH" noProof="0" dirty="0" smtClean="0"/>
              <a:t> </a:t>
            </a:r>
            <a:r>
              <a:rPr lang="fr-CH" noProof="0" dirty="0" err="1" smtClean="0"/>
              <a:t>durch</a:t>
            </a:r>
            <a:r>
              <a:rPr lang="fr-CH" noProof="0" dirty="0" smtClean="0"/>
              <a:t> </a:t>
            </a:r>
            <a:r>
              <a:rPr lang="fr-CH" noProof="0" dirty="0" err="1" smtClean="0"/>
              <a:t>Klicken</a:t>
            </a:r>
            <a:r>
              <a:rPr lang="fr-CH" noProof="0" dirty="0" smtClean="0"/>
              <a:t> </a:t>
            </a:r>
            <a:r>
              <a:rPr lang="fr-CH" noProof="0" dirty="0" err="1" smtClean="0"/>
              <a:t>bearbeiten</a:t>
            </a:r>
            <a:endParaRPr lang="fr-CH" noProof="0" dirty="0"/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0"/>
          </p:nvPr>
        </p:nvSpPr>
        <p:spPr>
          <a:xfrm>
            <a:off x="1214414" y="5143512"/>
            <a:ext cx="6286500" cy="78581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/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fr-CH" noProof="0" dirty="0" err="1" smtClean="0"/>
              <a:t>Textmasterformate</a:t>
            </a:r>
            <a:r>
              <a:rPr lang="fr-CH" noProof="0" dirty="0" smtClean="0"/>
              <a:t> </a:t>
            </a:r>
            <a:r>
              <a:rPr lang="fr-CH" noProof="0" dirty="0" err="1" smtClean="0"/>
              <a:t>durch</a:t>
            </a:r>
            <a:r>
              <a:rPr lang="fr-CH" noProof="0" dirty="0" smtClean="0"/>
              <a:t> </a:t>
            </a:r>
            <a:r>
              <a:rPr lang="fr-CH" noProof="0" dirty="0" err="1" smtClean="0"/>
              <a:t>Klicken</a:t>
            </a:r>
            <a:r>
              <a:rPr lang="fr-CH" noProof="0" dirty="0" smtClean="0"/>
              <a:t> </a:t>
            </a:r>
            <a:r>
              <a:rPr lang="fr-CH" noProof="0" dirty="0" err="1" smtClean="0"/>
              <a:t>bearbeiten</a:t>
            </a:r>
            <a:endParaRPr lang="fr-CH" noProof="0" dirty="0" smtClean="0"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62" y="358587"/>
            <a:ext cx="4126992" cy="48768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geseit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1" descr="EVD_BBT_D_RGB_POS_QUER_wappen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28625" y="642938"/>
            <a:ext cx="29210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1214414" y="500042"/>
            <a:ext cx="6286544" cy="714379"/>
          </a:xfrm>
          <a:prstGeom prst="rect">
            <a:avLst/>
          </a:prstGeom>
        </p:spPr>
        <p:txBody>
          <a:bodyPr/>
          <a:lstStyle>
            <a:lvl1pPr algn="l">
              <a:defRPr sz="3200"/>
            </a:lvl1pPr>
          </a:lstStyle>
          <a:p>
            <a:r>
              <a:rPr lang="fr-CH" noProof="0" smtClean="0"/>
              <a:t>Titelmasterformat durch Klicken bearbeiten</a:t>
            </a:r>
            <a:endParaRPr lang="fr-CH" noProof="0"/>
          </a:p>
        </p:txBody>
      </p:sp>
      <p:sp>
        <p:nvSpPr>
          <p:cNvPr id="11" name="Inhaltsplatzhalter 9"/>
          <p:cNvSpPr>
            <a:spLocks noGrp="1"/>
          </p:cNvSpPr>
          <p:nvPr>
            <p:ph sz="quarter" idx="12"/>
          </p:nvPr>
        </p:nvSpPr>
        <p:spPr>
          <a:xfrm>
            <a:off x="1214414" y="1571613"/>
            <a:ext cx="7215187" cy="1857388"/>
          </a:xfrm>
          <a:prstGeom prst="rect">
            <a:avLst/>
          </a:prstGeom>
        </p:spPr>
        <p:txBody>
          <a:bodyPr/>
          <a:lstStyle>
            <a:lvl1pPr>
              <a:lnSpc>
                <a:spcPts val="2600"/>
              </a:lnSpc>
              <a:buFont typeface="Arial" pitchFamily="34" charset="0"/>
              <a:buNone/>
              <a:defRPr sz="2100"/>
            </a:lvl1pPr>
            <a:lvl2pPr marL="742950" indent="-742950">
              <a:buNone/>
              <a:defRPr sz="2100"/>
            </a:lvl2pPr>
            <a:lvl3pPr marL="742950" indent="-742950">
              <a:buNone/>
              <a:defRPr sz="2100"/>
            </a:lvl3pPr>
            <a:lvl4pPr>
              <a:buNone/>
              <a:defRPr sz="2100"/>
            </a:lvl4pPr>
            <a:lvl5pPr>
              <a:buNone/>
              <a:defRPr sz="2100"/>
            </a:lvl5pPr>
          </a:lstStyle>
          <a:p>
            <a:pPr lvl="0"/>
            <a:r>
              <a:rPr lang="fr-CH" noProof="0" smtClean="0"/>
              <a:t>Textmasterformate durch Klicken bearbeiten</a:t>
            </a:r>
          </a:p>
          <a:p>
            <a:pPr lvl="1"/>
            <a:r>
              <a:rPr lang="fr-CH" noProof="0" smtClean="0"/>
              <a:t>Zweite Ebene</a:t>
            </a:r>
          </a:p>
          <a:p>
            <a:pPr lvl="2"/>
            <a:r>
              <a:rPr lang="fr-CH" noProof="0" smtClean="0"/>
              <a:t>Dritte Ebene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3"/>
          </p:nvPr>
        </p:nvSpPr>
        <p:spPr>
          <a:xfrm>
            <a:off x="6624638" y="6215063"/>
            <a:ext cx="2233612" cy="365125"/>
          </a:xfrm>
          <a:prstGeom prst="rect">
            <a:avLst/>
          </a:prstGeom>
        </p:spPr>
        <p:txBody>
          <a:bodyPr/>
          <a:lstStyle>
            <a:lvl1pPr algn="r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 sz="9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C3711A2-640D-48B6-9144-4D7C7D15A302}" type="slidenum">
              <a:rPr lang="fr-CH" noProof="0" smtClean="0"/>
              <a:pPr>
                <a:defRPr/>
              </a:pPr>
              <a:t>‹N°›</a:t>
            </a:fld>
            <a:endParaRPr lang="fr-CH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geseite_Text mit Fuss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1" descr="EVD_BBT_D_RGB_POS_QUER_wappen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28625" y="642938"/>
            <a:ext cx="29210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Gerade Verbindung 8"/>
          <p:cNvCxnSpPr/>
          <p:nvPr userDrawn="1"/>
        </p:nvCxnSpPr>
        <p:spPr>
          <a:xfrm>
            <a:off x="1214438" y="6143625"/>
            <a:ext cx="7572375" cy="1588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1214414" y="500042"/>
            <a:ext cx="6286544" cy="714379"/>
          </a:xfrm>
          <a:prstGeom prst="rect">
            <a:avLst/>
          </a:prstGeom>
        </p:spPr>
        <p:txBody>
          <a:bodyPr/>
          <a:lstStyle>
            <a:lvl1pPr algn="l">
              <a:defRPr sz="3200"/>
            </a:lvl1pPr>
          </a:lstStyle>
          <a:p>
            <a:r>
              <a:rPr lang="fr-CH" noProof="0" smtClean="0"/>
              <a:t>Titelmasterformat durch Klicken bearbeiten</a:t>
            </a:r>
            <a:endParaRPr lang="fr-CH" noProof="0"/>
          </a:p>
        </p:txBody>
      </p:sp>
      <p:sp>
        <p:nvSpPr>
          <p:cNvPr id="6" name="Inhaltsplatzhalter 9"/>
          <p:cNvSpPr>
            <a:spLocks noGrp="1"/>
          </p:cNvSpPr>
          <p:nvPr>
            <p:ph sz="quarter" idx="12"/>
          </p:nvPr>
        </p:nvSpPr>
        <p:spPr>
          <a:xfrm>
            <a:off x="1214414" y="1571613"/>
            <a:ext cx="7215187" cy="1857388"/>
          </a:xfrm>
          <a:prstGeom prst="rect">
            <a:avLst/>
          </a:prstGeom>
        </p:spPr>
        <p:txBody>
          <a:bodyPr/>
          <a:lstStyle>
            <a:lvl1pPr>
              <a:lnSpc>
                <a:spcPts val="2600"/>
              </a:lnSpc>
              <a:buFont typeface="Arial" pitchFamily="34" charset="0"/>
              <a:buNone/>
              <a:defRPr sz="2100"/>
            </a:lvl1pPr>
            <a:lvl2pPr marL="0" indent="0">
              <a:buNone/>
              <a:defRPr sz="2100"/>
            </a:lvl2pPr>
            <a:lvl3pPr marL="0" indent="0">
              <a:buNone/>
              <a:defRPr sz="2100"/>
            </a:lvl3pPr>
            <a:lvl4pPr>
              <a:buNone/>
              <a:defRPr sz="2100"/>
            </a:lvl4pPr>
            <a:lvl5pPr>
              <a:buNone/>
              <a:defRPr sz="2100"/>
            </a:lvl5pPr>
          </a:lstStyle>
          <a:p>
            <a:pPr lvl="0"/>
            <a:r>
              <a:rPr lang="fr-CH" noProof="0" smtClean="0"/>
              <a:t>Textmasterformate durch Klicken bearbeiten</a:t>
            </a:r>
          </a:p>
          <a:p>
            <a:pPr lvl="1"/>
            <a:r>
              <a:rPr lang="fr-CH" noProof="0" smtClean="0"/>
              <a:t>Zweite Ebene</a:t>
            </a:r>
          </a:p>
          <a:p>
            <a:pPr lvl="2"/>
            <a:r>
              <a:rPr lang="fr-CH" noProof="0" smtClean="0"/>
              <a:t>Dritte Ebene</a:t>
            </a:r>
          </a:p>
        </p:txBody>
      </p:sp>
      <p:sp>
        <p:nvSpPr>
          <p:cNvPr id="7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1142976" y="6215082"/>
            <a:ext cx="2643206" cy="357218"/>
          </a:xfrm>
          <a:prstGeom prst="rect">
            <a:avLst/>
          </a:prstGeom>
        </p:spPr>
        <p:txBody>
          <a:bodyPr/>
          <a:lstStyle>
            <a:lvl1pPr algn="l">
              <a:buFont typeface="Arial" pitchFamily="34" charset="0"/>
              <a:buNone/>
              <a:defRPr sz="900" b="0"/>
            </a:lvl1pPr>
          </a:lstStyle>
          <a:p>
            <a:pPr lvl="0"/>
            <a:r>
              <a:rPr lang="fr-CH" noProof="0" smtClean="0"/>
              <a:t>Textmasterformate durch Klicken bearbeiten</a:t>
            </a: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4"/>
          </p:nvPr>
        </p:nvSpPr>
        <p:spPr>
          <a:xfrm>
            <a:off x="6624638" y="6215063"/>
            <a:ext cx="2233612" cy="365125"/>
          </a:xfrm>
          <a:prstGeom prst="rect">
            <a:avLst/>
          </a:prstGeom>
        </p:spPr>
        <p:txBody>
          <a:bodyPr/>
          <a:lstStyle>
            <a:lvl1pPr algn="r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 sz="9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3F0E9CE-6BBB-48BD-8715-70488D87DCE2}" type="slidenum">
              <a:rPr lang="fr-CH" noProof="0" smtClean="0"/>
              <a:pPr>
                <a:defRPr/>
              </a:pPr>
              <a:t>‹N°›</a:t>
            </a:fld>
            <a:endParaRPr lang="fr-CH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geseite_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1" descr="EVD_BBT_D_RGB_POS_QUER_wappen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28625" y="642938"/>
            <a:ext cx="29210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1214414" y="500042"/>
            <a:ext cx="6286544" cy="714379"/>
          </a:xfrm>
          <a:prstGeom prst="rect">
            <a:avLst/>
          </a:prstGeom>
        </p:spPr>
        <p:txBody>
          <a:bodyPr/>
          <a:lstStyle>
            <a:lvl1pPr algn="l">
              <a:defRPr sz="3200"/>
            </a:lvl1pPr>
          </a:lstStyle>
          <a:p>
            <a:r>
              <a:rPr lang="fr-CH" noProof="0" smtClean="0"/>
              <a:t>Titelmasterformat durch Klicken bearbeiten</a:t>
            </a:r>
            <a:endParaRPr lang="fr-CH" noProof="0"/>
          </a:p>
        </p:txBody>
      </p:sp>
      <p:sp>
        <p:nvSpPr>
          <p:cNvPr id="9" name="Inhaltsplatzhalter 9"/>
          <p:cNvSpPr>
            <a:spLocks noGrp="1"/>
          </p:cNvSpPr>
          <p:nvPr>
            <p:ph sz="quarter" idx="12"/>
          </p:nvPr>
        </p:nvSpPr>
        <p:spPr>
          <a:xfrm>
            <a:off x="1214415" y="1571613"/>
            <a:ext cx="6286544" cy="428627"/>
          </a:xfrm>
          <a:prstGeom prst="rect">
            <a:avLst/>
          </a:prstGeom>
        </p:spPr>
        <p:txBody>
          <a:bodyPr/>
          <a:lstStyle>
            <a:lvl1pPr>
              <a:lnSpc>
                <a:spcPts val="2600"/>
              </a:lnSpc>
              <a:buFont typeface="Arial" pitchFamily="34" charset="0"/>
              <a:buNone/>
              <a:defRPr sz="2100"/>
            </a:lvl1pPr>
            <a:lvl2pPr>
              <a:buNone/>
              <a:defRPr sz="2100"/>
            </a:lvl2pPr>
            <a:lvl3pPr>
              <a:buNone/>
              <a:defRPr sz="2100"/>
            </a:lvl3pPr>
            <a:lvl4pPr>
              <a:buNone/>
              <a:defRPr sz="2100"/>
            </a:lvl4pPr>
            <a:lvl5pPr>
              <a:buNone/>
              <a:defRPr sz="2100"/>
            </a:lvl5pPr>
          </a:lstStyle>
          <a:p>
            <a:pPr lvl="0"/>
            <a:r>
              <a:rPr lang="fr-CH" noProof="0" smtClean="0"/>
              <a:t>Textmasterformate durch Klicken bearbeiten</a:t>
            </a:r>
          </a:p>
        </p:txBody>
      </p:sp>
      <p:sp>
        <p:nvSpPr>
          <p:cNvPr id="11" name="Diagrammplatzhalter 10"/>
          <p:cNvSpPr>
            <a:spLocks noGrp="1"/>
          </p:cNvSpPr>
          <p:nvPr>
            <p:ph type="chart" sz="quarter" idx="13"/>
          </p:nvPr>
        </p:nvSpPr>
        <p:spPr>
          <a:xfrm>
            <a:off x="1214438" y="2357438"/>
            <a:ext cx="6286500" cy="35718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CH" noProof="0" smtClean="0"/>
              <a:t>Diagramm durch Klicken auf Symbol hinzufügen</a:t>
            </a:r>
            <a:endParaRPr lang="fr-CH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4"/>
          </p:nvPr>
        </p:nvSpPr>
        <p:spPr>
          <a:xfrm>
            <a:off x="6624638" y="6215063"/>
            <a:ext cx="2233612" cy="365125"/>
          </a:xfrm>
          <a:prstGeom prst="rect">
            <a:avLst/>
          </a:prstGeom>
        </p:spPr>
        <p:txBody>
          <a:bodyPr/>
          <a:lstStyle>
            <a:lvl1pPr algn="r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 sz="9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5075508-60D4-4540-B206-0243621FEF0C}" type="slidenum">
              <a:rPr lang="fr-CH" noProof="0" smtClean="0"/>
              <a:pPr>
                <a:defRPr/>
              </a:pPr>
              <a:t>‹N°›</a:t>
            </a:fld>
            <a:endParaRPr lang="fr-CH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geseite_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1" descr="EVD_BBT_D_RGB_POS_QUER_wappen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28625" y="642938"/>
            <a:ext cx="29210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1214414" y="500042"/>
            <a:ext cx="6286544" cy="714379"/>
          </a:xfrm>
          <a:prstGeom prst="rect">
            <a:avLst/>
          </a:prstGeom>
        </p:spPr>
        <p:txBody>
          <a:bodyPr/>
          <a:lstStyle>
            <a:lvl1pPr algn="l">
              <a:defRPr sz="3200"/>
            </a:lvl1pPr>
          </a:lstStyle>
          <a:p>
            <a:r>
              <a:rPr lang="fr-CH" noProof="0" dirty="0" err="1" smtClean="0"/>
              <a:t>Titelmasterformat</a:t>
            </a:r>
            <a:r>
              <a:rPr lang="fr-CH" noProof="0" dirty="0" smtClean="0"/>
              <a:t> </a:t>
            </a:r>
            <a:r>
              <a:rPr lang="fr-CH" noProof="0" dirty="0" err="1" smtClean="0"/>
              <a:t>durch</a:t>
            </a:r>
            <a:r>
              <a:rPr lang="fr-CH" noProof="0" dirty="0" smtClean="0"/>
              <a:t> </a:t>
            </a:r>
            <a:r>
              <a:rPr lang="fr-CH" noProof="0" dirty="0" err="1" smtClean="0"/>
              <a:t>Klicken</a:t>
            </a:r>
            <a:r>
              <a:rPr lang="fr-CH" noProof="0" dirty="0" smtClean="0"/>
              <a:t> </a:t>
            </a:r>
            <a:r>
              <a:rPr lang="fr-CH" noProof="0" dirty="0" err="1" smtClean="0"/>
              <a:t>bearbeiten</a:t>
            </a:r>
            <a:endParaRPr lang="fr-CH" noProof="0" dirty="0"/>
          </a:p>
        </p:txBody>
      </p:sp>
      <p:sp>
        <p:nvSpPr>
          <p:cNvPr id="9" name="Inhaltsplatzhalter 9"/>
          <p:cNvSpPr>
            <a:spLocks noGrp="1"/>
          </p:cNvSpPr>
          <p:nvPr>
            <p:ph sz="quarter" idx="12"/>
          </p:nvPr>
        </p:nvSpPr>
        <p:spPr>
          <a:xfrm>
            <a:off x="1214414" y="1571613"/>
            <a:ext cx="7215187" cy="500065"/>
          </a:xfrm>
          <a:prstGeom prst="rect">
            <a:avLst/>
          </a:prstGeom>
        </p:spPr>
        <p:txBody>
          <a:bodyPr/>
          <a:lstStyle>
            <a:lvl1pPr>
              <a:lnSpc>
                <a:spcPts val="2600"/>
              </a:lnSpc>
              <a:buFont typeface="Arial" pitchFamily="34" charset="0"/>
              <a:buNone/>
              <a:defRPr sz="2100"/>
            </a:lvl1pPr>
            <a:lvl2pPr>
              <a:buNone/>
              <a:defRPr sz="2100"/>
            </a:lvl2pPr>
            <a:lvl3pPr>
              <a:buNone/>
              <a:defRPr sz="2100"/>
            </a:lvl3pPr>
            <a:lvl4pPr>
              <a:buNone/>
              <a:defRPr sz="2100"/>
            </a:lvl4pPr>
            <a:lvl5pPr>
              <a:buNone/>
              <a:defRPr sz="2100"/>
            </a:lvl5pPr>
          </a:lstStyle>
          <a:p>
            <a:pPr lvl="0"/>
            <a:r>
              <a:rPr lang="fr-CH" noProof="0" dirty="0" err="1" smtClean="0"/>
              <a:t>Textmasterformate</a:t>
            </a:r>
            <a:r>
              <a:rPr lang="fr-CH" noProof="0" dirty="0" smtClean="0"/>
              <a:t> </a:t>
            </a:r>
            <a:r>
              <a:rPr lang="fr-CH" noProof="0" dirty="0" err="1" smtClean="0"/>
              <a:t>durch</a:t>
            </a:r>
            <a:r>
              <a:rPr lang="fr-CH" noProof="0" dirty="0" smtClean="0"/>
              <a:t> </a:t>
            </a:r>
            <a:r>
              <a:rPr lang="fr-CH" noProof="0" dirty="0" err="1" smtClean="0"/>
              <a:t>Klicken</a:t>
            </a:r>
            <a:r>
              <a:rPr lang="fr-CH" noProof="0" dirty="0" smtClean="0"/>
              <a:t> </a:t>
            </a:r>
            <a:r>
              <a:rPr lang="fr-CH" noProof="0" dirty="0" err="1" smtClean="0"/>
              <a:t>bearbeiten</a:t>
            </a:r>
            <a:endParaRPr lang="fr-CH" noProof="0" dirty="0" smtClean="0"/>
          </a:p>
        </p:txBody>
      </p:sp>
      <p:sp>
        <p:nvSpPr>
          <p:cNvPr id="11" name="Tabellenplatzhalter 10"/>
          <p:cNvSpPr>
            <a:spLocks noGrp="1"/>
          </p:cNvSpPr>
          <p:nvPr>
            <p:ph type="tbl" sz="quarter" idx="13"/>
          </p:nvPr>
        </p:nvSpPr>
        <p:spPr>
          <a:xfrm>
            <a:off x="1214438" y="2428875"/>
            <a:ext cx="7215187" cy="3143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CH" noProof="0" dirty="0" smtClean="0"/>
              <a:t>Tabelle </a:t>
            </a:r>
            <a:r>
              <a:rPr lang="fr-CH" noProof="0" dirty="0" err="1" smtClean="0"/>
              <a:t>durch</a:t>
            </a:r>
            <a:r>
              <a:rPr lang="fr-CH" noProof="0" dirty="0" smtClean="0"/>
              <a:t> </a:t>
            </a:r>
            <a:r>
              <a:rPr lang="fr-CH" noProof="0" dirty="0" err="1" smtClean="0"/>
              <a:t>Klicken</a:t>
            </a:r>
            <a:r>
              <a:rPr lang="fr-CH" noProof="0" dirty="0" smtClean="0"/>
              <a:t> </a:t>
            </a:r>
            <a:r>
              <a:rPr lang="fr-CH" noProof="0" dirty="0" err="1" smtClean="0"/>
              <a:t>auf</a:t>
            </a:r>
            <a:r>
              <a:rPr lang="fr-CH" noProof="0" dirty="0" smtClean="0"/>
              <a:t> </a:t>
            </a:r>
            <a:r>
              <a:rPr lang="fr-CH" noProof="0" dirty="0" err="1" smtClean="0"/>
              <a:t>Symbol</a:t>
            </a:r>
            <a:r>
              <a:rPr lang="fr-CH" noProof="0" dirty="0" smtClean="0"/>
              <a:t> </a:t>
            </a:r>
            <a:r>
              <a:rPr lang="fr-CH" noProof="0" dirty="0" err="1" smtClean="0"/>
              <a:t>hinzufügen</a:t>
            </a:r>
            <a:endParaRPr lang="fr-CH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4"/>
          </p:nvPr>
        </p:nvSpPr>
        <p:spPr>
          <a:xfrm>
            <a:off x="6624638" y="6215063"/>
            <a:ext cx="2233612" cy="365125"/>
          </a:xfrm>
          <a:prstGeom prst="rect">
            <a:avLst/>
          </a:prstGeom>
        </p:spPr>
        <p:txBody>
          <a:bodyPr/>
          <a:lstStyle>
            <a:lvl1pPr algn="r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 sz="9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20F0532-4B5C-4453-9B04-AF0E5ECA0456}" type="slidenum">
              <a:rPr lang="fr-CH" noProof="0" smtClean="0"/>
              <a:pPr>
                <a:defRPr/>
              </a:pPr>
              <a:t>‹N°›</a:t>
            </a:fld>
            <a:endParaRPr lang="fr-CH" noProof="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geseite_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1" descr="EVD_BBT_D_RGB_POS_QUER_wappen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28625" y="642938"/>
            <a:ext cx="29210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Diagramm 4"/>
          <p:cNvGraphicFramePr/>
          <p:nvPr userDrawn="1"/>
        </p:nvGraphicFramePr>
        <p:xfrm>
          <a:off x="1214414" y="2428868"/>
          <a:ext cx="6096000" cy="3357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1214414" y="500042"/>
            <a:ext cx="6286544" cy="714379"/>
          </a:xfrm>
          <a:prstGeom prst="rect">
            <a:avLst/>
          </a:prstGeom>
        </p:spPr>
        <p:txBody>
          <a:bodyPr/>
          <a:lstStyle>
            <a:lvl1pPr algn="l">
              <a:defRPr sz="3200"/>
            </a:lvl1pPr>
          </a:lstStyle>
          <a:p>
            <a:r>
              <a:rPr lang="fr-CH" noProof="0" dirty="0" err="1" smtClean="0"/>
              <a:t>Titelmasterformat</a:t>
            </a:r>
            <a:r>
              <a:rPr lang="fr-CH" noProof="0" dirty="0" smtClean="0"/>
              <a:t> </a:t>
            </a:r>
            <a:r>
              <a:rPr lang="fr-CH" noProof="0" dirty="0" err="1" smtClean="0"/>
              <a:t>durch</a:t>
            </a:r>
            <a:r>
              <a:rPr lang="fr-CH" noProof="0" dirty="0" smtClean="0"/>
              <a:t> </a:t>
            </a:r>
            <a:r>
              <a:rPr lang="fr-CH" noProof="0" dirty="0" err="1" smtClean="0"/>
              <a:t>Klicken</a:t>
            </a:r>
            <a:r>
              <a:rPr lang="fr-CH" noProof="0" dirty="0" smtClean="0"/>
              <a:t> </a:t>
            </a:r>
            <a:r>
              <a:rPr lang="fr-CH" noProof="0" dirty="0" err="1" smtClean="0"/>
              <a:t>bearbeiten</a:t>
            </a:r>
            <a:endParaRPr lang="fr-CH" noProof="0" dirty="0"/>
          </a:p>
        </p:txBody>
      </p:sp>
      <p:sp>
        <p:nvSpPr>
          <p:cNvPr id="9" name="Inhaltsplatzhalter 9"/>
          <p:cNvSpPr>
            <a:spLocks noGrp="1"/>
          </p:cNvSpPr>
          <p:nvPr>
            <p:ph sz="quarter" idx="12"/>
          </p:nvPr>
        </p:nvSpPr>
        <p:spPr>
          <a:xfrm>
            <a:off x="1214415" y="1571613"/>
            <a:ext cx="6286544" cy="500065"/>
          </a:xfrm>
          <a:prstGeom prst="rect">
            <a:avLst/>
          </a:prstGeom>
        </p:spPr>
        <p:txBody>
          <a:bodyPr/>
          <a:lstStyle>
            <a:lvl1pPr>
              <a:lnSpc>
                <a:spcPts val="2600"/>
              </a:lnSpc>
              <a:buFont typeface="Arial" pitchFamily="34" charset="0"/>
              <a:buNone/>
              <a:defRPr sz="2100" baseline="0"/>
            </a:lvl1pPr>
            <a:lvl2pPr>
              <a:buNone/>
              <a:defRPr sz="2100"/>
            </a:lvl2pPr>
            <a:lvl3pPr>
              <a:buNone/>
              <a:defRPr sz="2100"/>
            </a:lvl3pPr>
            <a:lvl4pPr>
              <a:buNone/>
              <a:defRPr sz="2100"/>
            </a:lvl4pPr>
            <a:lvl5pPr>
              <a:buNone/>
              <a:defRPr sz="2100"/>
            </a:lvl5pPr>
          </a:lstStyle>
          <a:p>
            <a:pPr lvl="0"/>
            <a:r>
              <a:rPr lang="fr-CH" noProof="0" dirty="0" err="1" smtClean="0"/>
              <a:t>Textmasterformate</a:t>
            </a:r>
            <a:r>
              <a:rPr lang="fr-CH" noProof="0" dirty="0" smtClean="0"/>
              <a:t> </a:t>
            </a:r>
            <a:r>
              <a:rPr lang="fr-CH" noProof="0" dirty="0" err="1" smtClean="0"/>
              <a:t>durch</a:t>
            </a:r>
            <a:r>
              <a:rPr lang="fr-CH" noProof="0" dirty="0" smtClean="0"/>
              <a:t> </a:t>
            </a:r>
            <a:r>
              <a:rPr lang="fr-CH" noProof="0" dirty="0" err="1" smtClean="0"/>
              <a:t>Klicken</a:t>
            </a:r>
            <a:r>
              <a:rPr lang="fr-CH" noProof="0" dirty="0" smtClean="0"/>
              <a:t> </a:t>
            </a:r>
            <a:r>
              <a:rPr lang="fr-CH" noProof="0" dirty="0" err="1" smtClean="0"/>
              <a:t>bearbeiten</a:t>
            </a:r>
            <a:endParaRPr lang="fr-CH" noProof="0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3"/>
          </p:nvPr>
        </p:nvSpPr>
        <p:spPr>
          <a:xfrm>
            <a:off x="6624638" y="6215063"/>
            <a:ext cx="2233612" cy="365125"/>
          </a:xfrm>
          <a:prstGeom prst="rect">
            <a:avLst/>
          </a:prstGeom>
        </p:spPr>
        <p:txBody>
          <a:bodyPr/>
          <a:lstStyle>
            <a:lvl1pPr algn="r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 sz="9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CFD6DC7-92B9-4FB6-A9EF-80CD2C06EFE5}" type="slidenum">
              <a:rPr lang="fr-CH" noProof="0" smtClean="0"/>
              <a:pPr>
                <a:defRPr/>
              </a:pPr>
              <a:t>‹N°›</a:t>
            </a:fld>
            <a:endParaRPr lang="fr-CH" noProof="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ationprofessionnelle2030.ch/fr/projets-2030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ctrTitle"/>
          </p:nvPr>
        </p:nvSpPr>
        <p:spPr bwMode="auto">
          <a:xfrm>
            <a:off x="1214438" y="1268760"/>
            <a:ext cx="7000875" cy="19288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sz="4000" b="0" dirty="0">
                <a:solidFill>
                  <a:srgbClr val="C00000"/>
                </a:solidFill>
                <a:latin typeface="Arial" charset="0"/>
                <a:cs typeface="Arial" charset="0"/>
                <a:sym typeface="Arial" charset="0"/>
              </a:rPr>
              <a:t>Formation dans le domaine tertiaire: </a:t>
            </a:r>
            <a:br>
              <a:rPr lang="fr-FR" sz="4000" b="0" dirty="0">
                <a:solidFill>
                  <a:srgbClr val="C00000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fr-FR" sz="4000" b="0" dirty="0">
                <a:solidFill>
                  <a:srgbClr val="C00000"/>
                </a:solidFill>
                <a:latin typeface="Arial" charset="0"/>
                <a:cs typeface="Arial" charset="0"/>
                <a:sym typeface="Arial" charset="0"/>
              </a:rPr>
              <a:t>Positionnement de la formation professionnelle supérieure</a:t>
            </a:r>
            <a:endParaRPr lang="fr-CH" sz="4000" b="0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8195" name="Textplatzhalter 2"/>
          <p:cNvSpPr>
            <a:spLocks noGrp="1"/>
          </p:cNvSpPr>
          <p:nvPr>
            <p:ph type="body" sz="quarter" idx="10"/>
          </p:nvPr>
        </p:nvSpPr>
        <p:spPr bwMode="auto">
          <a:xfrm>
            <a:off x="1214437" y="4581128"/>
            <a:ext cx="7000875" cy="134818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CH" sz="2000" dirty="0" smtClean="0">
                <a:latin typeface="Arial" charset="0"/>
                <a:cs typeface="Arial" charset="0"/>
              </a:rPr>
              <a:t>Journée spéciale de l’IFFP, </a:t>
            </a:r>
            <a:r>
              <a:rPr lang="fr-CH" sz="2000" dirty="0" err="1" smtClean="0">
                <a:latin typeface="Arial" charset="0"/>
                <a:cs typeface="Arial" charset="0"/>
              </a:rPr>
              <a:t>Tolochenaz</a:t>
            </a:r>
            <a:r>
              <a:rPr lang="fr-CH" sz="2000" dirty="0" smtClean="0">
                <a:latin typeface="Arial" charset="0"/>
                <a:cs typeface="Arial" charset="0"/>
              </a:rPr>
              <a:t> </a:t>
            </a:r>
          </a:p>
          <a:p>
            <a:pPr eaLnBrk="1" hangingPunct="1"/>
            <a:r>
              <a:rPr lang="fr-CH" sz="2000" dirty="0" smtClean="0">
                <a:latin typeface="Arial" charset="0"/>
                <a:cs typeface="Arial" charset="0"/>
              </a:rPr>
              <a:t>5 décembre 2019</a:t>
            </a:r>
          </a:p>
          <a:p>
            <a:pPr eaLnBrk="1" hangingPunct="1"/>
            <a:endParaRPr lang="fr-CH" sz="2000" dirty="0">
              <a:latin typeface="Arial" charset="0"/>
              <a:cs typeface="Arial" charset="0"/>
            </a:endParaRPr>
          </a:p>
          <a:p>
            <a:pPr eaLnBrk="1" hangingPunct="1"/>
            <a:r>
              <a:rPr lang="fr-CH" sz="2000" dirty="0">
                <a:latin typeface="Arial" charset="0"/>
                <a:cs typeface="Arial" charset="0"/>
              </a:rPr>
              <a:t>Scott Ryan, Unité formation professionnelle supérieure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 smtClean="0"/>
              <a:t>Profil des ES</a:t>
            </a:r>
            <a:endParaRPr lang="de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2"/>
          </p:nvPr>
        </p:nvSpPr>
        <p:spPr>
          <a:xfrm>
            <a:off x="1214414" y="1214421"/>
            <a:ext cx="7215187" cy="185738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r-FR" dirty="0" smtClean="0"/>
              <a:t>Durée de la formation: 2 à 3 ans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 smtClean="0"/>
              <a:t>Les ES transmettent </a:t>
            </a:r>
            <a:r>
              <a:rPr lang="fr-FR" dirty="0"/>
              <a:t>aux étudiants des compétences qui leur permettront ensuite d’assumer de manière autonome des responsabilités techniques et managériales dans leur domaine </a:t>
            </a:r>
            <a:r>
              <a:rPr lang="fr-FR" dirty="0" smtClean="0"/>
              <a:t>d’activité </a:t>
            </a:r>
            <a:endParaRPr lang="fr-FR" dirty="0"/>
          </a:p>
          <a:p>
            <a:pPr>
              <a:buFont typeface="Arial" panose="020B0604020202020204" pitchFamily="34" charset="0"/>
              <a:buChar char="•"/>
            </a:pPr>
            <a:r>
              <a:rPr lang="fr-FR" dirty="0" smtClean="0"/>
              <a:t>Axées </a:t>
            </a:r>
            <a:r>
              <a:rPr lang="fr-FR" dirty="0"/>
              <a:t>sur la pratique et </a:t>
            </a:r>
            <a:r>
              <a:rPr lang="fr-FR" dirty="0" smtClean="0"/>
              <a:t>encouragent </a:t>
            </a:r>
            <a:r>
              <a:rPr lang="fr-FR" dirty="0"/>
              <a:t>les étudiants à développer une approche méthodologique et </a:t>
            </a:r>
            <a:r>
              <a:rPr lang="fr-FR" dirty="0" smtClean="0"/>
              <a:t>systémique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O</a:t>
            </a:r>
            <a:r>
              <a:rPr lang="fr-FR" dirty="0" smtClean="0"/>
              <a:t>rientation </a:t>
            </a:r>
            <a:r>
              <a:rPr lang="fr-FR" dirty="0"/>
              <a:t>plus généraliste et plus large que les examens </a:t>
            </a:r>
            <a:r>
              <a:rPr lang="fr-FR" dirty="0" smtClean="0"/>
              <a:t>fédéraux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Contrairement aux HES, les filières de formation ES portent sur un domaine plus spécifique et sur des contenus plus pointus. Elles sont également moins axées sur la </a:t>
            </a:r>
            <a:r>
              <a:rPr lang="fr-FR" dirty="0" smtClean="0"/>
              <a:t>recherche</a:t>
            </a:r>
            <a:endParaRPr lang="de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C3711A2-640D-48B6-9144-4D7C7D15A302}" type="slidenum">
              <a:rPr lang="fr-CH" noProof="0" smtClean="0"/>
              <a:pPr>
                <a:defRPr/>
              </a:pPr>
              <a:t>10</a:t>
            </a:fld>
            <a:endParaRPr lang="fr-CH" noProof="0"/>
          </a:p>
        </p:txBody>
      </p:sp>
    </p:spTree>
    <p:extLst>
      <p:ext uri="{BB962C8B-B14F-4D97-AF65-F5344CB8AC3E}">
        <p14:creationId xmlns:p14="http://schemas.microsoft.com/office/powerpoint/2010/main" val="395218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14414" y="500042"/>
            <a:ext cx="6885978" cy="714379"/>
          </a:xfrm>
        </p:spPr>
        <p:txBody>
          <a:bodyPr/>
          <a:lstStyle/>
          <a:p>
            <a:r>
              <a:rPr lang="fr-CH" dirty="0" smtClean="0"/>
              <a:t>Profil des HES</a:t>
            </a:r>
            <a:endParaRPr lang="de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2"/>
          </p:nvPr>
        </p:nvSpPr>
        <p:spPr>
          <a:xfrm>
            <a:off x="1214414" y="1214421"/>
            <a:ext cx="7390034" cy="185738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Les </a:t>
            </a:r>
            <a:r>
              <a:rPr lang="fr-FR" dirty="0" smtClean="0"/>
              <a:t>HES</a:t>
            </a:r>
            <a:r>
              <a:rPr lang="fr-FR" dirty="0" smtClean="0"/>
              <a:t> </a:t>
            </a:r>
            <a:r>
              <a:rPr lang="fr-FR" dirty="0"/>
              <a:t>appartiennent au paysage des hautes </a:t>
            </a:r>
            <a:r>
              <a:rPr lang="fr-FR" dirty="0" smtClean="0"/>
              <a:t>écoles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 smtClean="0"/>
              <a:t>Condition d’admission: maturité </a:t>
            </a:r>
            <a:r>
              <a:rPr lang="fr-FR" dirty="0" smtClean="0"/>
              <a:t>professionnelle</a:t>
            </a:r>
            <a:endParaRPr lang="fr-FR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Les </a:t>
            </a:r>
            <a:r>
              <a:rPr lang="fr-FR" dirty="0" smtClean="0"/>
              <a:t>hautes écoles spécialisées </a:t>
            </a:r>
            <a:r>
              <a:rPr lang="fr-FR" dirty="0"/>
              <a:t>dispensent un enseignement axé sur la pratique et sur la recherche et le développement appliqués, préparant à l’exercice d’activités professionnelles qui requièrent l’application de connaissances et de méthodes scientifiques, ainsi que, selon le domaine d’études, des aptitudes créatrices et </a:t>
            </a:r>
            <a:r>
              <a:rPr lang="fr-FR" dirty="0" smtClean="0"/>
              <a:t>artistiques (LEHE, art</a:t>
            </a:r>
            <a:r>
              <a:rPr lang="fr-FR" dirty="0"/>
              <a:t>. 26, </a:t>
            </a:r>
            <a:r>
              <a:rPr lang="fr-FR" dirty="0" smtClean="0"/>
              <a:t>al.1)</a:t>
            </a:r>
            <a:endParaRPr lang="fr-FR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fr-FR" dirty="0" smtClean="0"/>
              <a:t>Les </a:t>
            </a:r>
            <a:r>
              <a:rPr lang="fr-FR" dirty="0"/>
              <a:t>filières sont conçues selon le système </a:t>
            </a:r>
            <a:r>
              <a:rPr lang="fr-FR" dirty="0" smtClean="0"/>
              <a:t>bachelor/master (crédits ECTS)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 smtClean="0"/>
              <a:t>16’920 diplômé(e)s en 2018</a:t>
            </a:r>
          </a:p>
          <a:p>
            <a:pPr marL="0" indent="0"/>
            <a:r>
              <a:rPr lang="fr-FR" dirty="0"/>
              <a:t>	</a:t>
            </a:r>
            <a:r>
              <a:rPr lang="fr-FR" dirty="0" smtClean="0"/>
              <a:t>- 13’663 bachelors </a:t>
            </a:r>
            <a:endParaRPr lang="fr-FR" dirty="0"/>
          </a:p>
          <a:p>
            <a:pPr marL="0" indent="0"/>
            <a:r>
              <a:rPr lang="fr-FR" dirty="0" smtClean="0"/>
              <a:t>	- 3’257 masters</a:t>
            </a:r>
            <a:endParaRPr lang="de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C3711A2-640D-48B6-9144-4D7C7D15A302}" type="slidenum">
              <a:rPr lang="fr-CH" noProof="0" smtClean="0"/>
              <a:pPr>
                <a:defRPr/>
              </a:pPr>
              <a:t>11</a:t>
            </a:fld>
            <a:endParaRPr lang="fr-CH" noProof="0"/>
          </a:p>
        </p:txBody>
      </p:sp>
    </p:spTree>
    <p:extLst>
      <p:ext uri="{BB962C8B-B14F-4D97-AF65-F5344CB8AC3E}">
        <p14:creationId xmlns:p14="http://schemas.microsoft.com/office/powerpoint/2010/main" val="240067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H" dirty="0" smtClean="0"/>
              <a:t>Paysage des HES</a:t>
            </a:r>
            <a:endParaRPr lang="fr-CH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414" y="1660804"/>
            <a:ext cx="6286544" cy="4107875"/>
          </a:xfr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C3711A2-640D-48B6-9144-4D7C7D15A302}" type="slidenum">
              <a:rPr lang="fr-CH" noProof="0" smtClean="0"/>
              <a:pPr>
                <a:defRPr/>
              </a:pPr>
              <a:t>12</a:t>
            </a:fld>
            <a:endParaRPr lang="fr-CH" noProof="0"/>
          </a:p>
        </p:txBody>
      </p:sp>
    </p:spTree>
    <p:extLst>
      <p:ext uri="{BB962C8B-B14F-4D97-AF65-F5344CB8AC3E}">
        <p14:creationId xmlns:p14="http://schemas.microsoft.com/office/powerpoint/2010/main" val="245595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14414" y="500042"/>
            <a:ext cx="6813970" cy="714379"/>
          </a:xfrm>
        </p:spPr>
        <p:txBody>
          <a:bodyPr/>
          <a:lstStyle/>
          <a:p>
            <a:r>
              <a:rPr lang="fr-CH" dirty="0" smtClean="0"/>
              <a:t>Titres HES (2018)</a:t>
            </a:r>
            <a:endParaRPr lang="fr-CH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127162"/>
            <a:ext cx="5400600" cy="5289985"/>
          </a:xfr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C3711A2-640D-48B6-9144-4D7C7D15A302}" type="slidenum">
              <a:rPr lang="fr-CH" noProof="0" smtClean="0"/>
              <a:pPr>
                <a:defRPr/>
              </a:pPr>
              <a:t>13</a:t>
            </a:fld>
            <a:endParaRPr lang="fr-CH" noProof="0"/>
          </a:p>
        </p:txBody>
      </p:sp>
      <p:sp>
        <p:nvSpPr>
          <p:cNvPr id="6" name="ZoneTexte 5"/>
          <p:cNvSpPr txBox="1"/>
          <p:nvPr/>
        </p:nvSpPr>
        <p:spPr>
          <a:xfrm>
            <a:off x="1979712" y="6419697"/>
            <a:ext cx="35990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050" dirty="0">
                <a:latin typeface="Arial" pitchFamily="34" charset="0"/>
                <a:cs typeface="Arial" pitchFamily="34" charset="0"/>
              </a:rPr>
              <a:t>Source: OFS (2019)</a:t>
            </a:r>
          </a:p>
        </p:txBody>
      </p:sp>
    </p:spTree>
    <p:extLst>
      <p:ext uri="{BB962C8B-B14F-4D97-AF65-F5344CB8AC3E}">
        <p14:creationId xmlns:p14="http://schemas.microsoft.com/office/powerpoint/2010/main" val="188127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14414" y="500042"/>
            <a:ext cx="7643836" cy="714379"/>
          </a:xfrm>
        </p:spPr>
        <p:txBody>
          <a:bodyPr/>
          <a:lstStyle/>
          <a:p>
            <a:r>
              <a:rPr lang="fr-CH" dirty="0" smtClean="0"/>
              <a:t>HES et FPS: Concurrence, complémentarité ?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2"/>
          </p:nvPr>
        </p:nvSpPr>
        <p:spPr>
          <a:xfrm>
            <a:off x="1214414" y="1857354"/>
            <a:ext cx="7215187" cy="185738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r-CH" dirty="0" smtClean="0"/>
              <a:t>Attractivité des bachelors HES par rapport aux filières de formation ES 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H" dirty="0" smtClean="0"/>
              <a:t>Offre importante de formations continues de type CAS, DAS, MAS (formations non formelles); Concurrence envers les examens fédéraux ?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C3711A2-640D-48B6-9144-4D7C7D15A302}" type="slidenum">
              <a:rPr lang="fr-CH" noProof="0" smtClean="0"/>
              <a:pPr>
                <a:defRPr/>
              </a:pPr>
              <a:t>14</a:t>
            </a:fld>
            <a:endParaRPr lang="fr-CH" noProof="0"/>
          </a:p>
        </p:txBody>
      </p:sp>
    </p:spTree>
    <p:extLst>
      <p:ext uri="{BB962C8B-B14F-4D97-AF65-F5344CB8AC3E}">
        <p14:creationId xmlns:p14="http://schemas.microsoft.com/office/powerpoint/2010/main" val="65773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H" dirty="0"/>
              <a:t>Evolution des titres </a:t>
            </a:r>
            <a:r>
              <a:rPr lang="fr-CH" dirty="0" smtClean="0"/>
              <a:t>HES</a:t>
            </a:r>
            <a:endParaRPr lang="de-CH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414" y="1110097"/>
            <a:ext cx="6237906" cy="5551366"/>
          </a:xfr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C3711A2-640D-48B6-9144-4D7C7D15A302}" type="slidenum">
              <a:rPr lang="fr-CH" noProof="0" smtClean="0"/>
              <a:pPr>
                <a:defRPr/>
              </a:pPr>
              <a:t>15</a:t>
            </a:fld>
            <a:endParaRPr lang="fr-CH" noProof="0"/>
          </a:p>
        </p:txBody>
      </p:sp>
    </p:spTree>
    <p:extLst>
      <p:ext uri="{BB962C8B-B14F-4D97-AF65-F5344CB8AC3E}">
        <p14:creationId xmlns:p14="http://schemas.microsoft.com/office/powerpoint/2010/main" val="108147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H" dirty="0" smtClean="0"/>
              <a:t>Evolution des titres de la FPS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C3711A2-640D-48B6-9144-4D7C7D15A302}" type="slidenum">
              <a:rPr lang="fr-CH" noProof="0" smtClean="0"/>
              <a:pPr>
                <a:defRPr/>
              </a:pPr>
              <a:t>16</a:t>
            </a:fld>
            <a:endParaRPr lang="fr-CH" noProof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863529184"/>
              </p:ext>
            </p:extLst>
          </p:nvPr>
        </p:nvGraphicFramePr>
        <p:xfrm>
          <a:off x="1214438" y="1214422"/>
          <a:ext cx="7215187" cy="5000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9301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H" dirty="0"/>
              <a:t>HES et FPS: Concurrence, complémentarité ?</a:t>
            </a:r>
            <a:endParaRPr lang="de-CH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637659"/>
            <a:ext cx="5184576" cy="4942530"/>
          </a:xfr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C3711A2-640D-48B6-9144-4D7C7D15A302}" type="slidenum">
              <a:rPr lang="fr-CH" noProof="0" smtClean="0"/>
              <a:pPr>
                <a:defRPr/>
              </a:pPr>
              <a:t>17</a:t>
            </a:fld>
            <a:endParaRPr lang="fr-CH" noProof="0"/>
          </a:p>
        </p:txBody>
      </p:sp>
      <p:sp>
        <p:nvSpPr>
          <p:cNvPr id="6" name="ZoneTexte 5"/>
          <p:cNvSpPr txBox="1"/>
          <p:nvPr/>
        </p:nvSpPr>
        <p:spPr>
          <a:xfrm>
            <a:off x="1835696" y="6560716"/>
            <a:ext cx="35990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050" dirty="0">
                <a:latin typeface="Arial" pitchFamily="34" charset="0"/>
                <a:cs typeface="Arial" pitchFamily="34" charset="0"/>
              </a:rPr>
              <a:t>Source: </a:t>
            </a:r>
            <a:r>
              <a:rPr lang="de-CH" sz="1050" dirty="0" smtClean="0">
                <a:latin typeface="Arial" pitchFamily="34" charset="0"/>
                <a:cs typeface="Arial" pitchFamily="34" charset="0"/>
              </a:rPr>
              <a:t>CSRE </a:t>
            </a:r>
            <a:r>
              <a:rPr lang="de-CH" sz="1050" dirty="0">
                <a:latin typeface="Arial" pitchFamily="34" charset="0"/>
                <a:cs typeface="Arial" pitchFamily="34" charset="0"/>
              </a:rPr>
              <a:t>(</a:t>
            </a:r>
            <a:r>
              <a:rPr lang="de-CH" sz="1050" dirty="0" smtClean="0">
                <a:latin typeface="Arial" pitchFamily="34" charset="0"/>
                <a:cs typeface="Arial" pitchFamily="34" charset="0"/>
              </a:rPr>
              <a:t>2018)</a:t>
            </a:r>
            <a:endParaRPr lang="de-CH" sz="105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90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H" dirty="0" smtClean="0"/>
              <a:t>Taux de diplômé(e)s de la FPS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C3711A2-640D-48B6-9144-4D7C7D15A302}" type="slidenum">
              <a:rPr lang="fr-CH" noProof="0" smtClean="0"/>
              <a:pPr>
                <a:defRPr/>
              </a:pPr>
              <a:t>18</a:t>
            </a:fld>
            <a:endParaRPr lang="fr-CH" noProof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2"/>
          </p:nvPr>
        </p:nvSpPr>
        <p:spPr>
          <a:xfrm>
            <a:off x="1214412" y="1214421"/>
            <a:ext cx="7215187" cy="185738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r-CH" dirty="0" smtClean="0"/>
              <a:t>Depuis 2010, env. 17% des 30-34 ans sont diplômé(e)s de la FPS</a:t>
            </a:r>
          </a:p>
          <a:p>
            <a:pPr>
              <a:buFont typeface="Arial" panose="020B0604020202020204" pitchFamily="34" charset="0"/>
              <a:buChar char="•"/>
            </a:pPr>
            <a:endParaRPr lang="fr-CH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756" y="2084268"/>
            <a:ext cx="4280501" cy="413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7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H" dirty="0"/>
              <a:t>HES et FPS: Concurrence, complémentarité ?</a:t>
            </a:r>
            <a:endParaRPr lang="de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2"/>
          </p:nvPr>
        </p:nvSpPr>
        <p:spPr>
          <a:xfrm>
            <a:off x="1214414" y="1700807"/>
            <a:ext cx="7215187" cy="451425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r-CH" dirty="0" smtClean="0"/>
              <a:t>Les profils de la FPS et des HES sont différents</a:t>
            </a:r>
            <a:endParaRPr lang="fr-CH" dirty="0"/>
          </a:p>
          <a:p>
            <a:pPr>
              <a:buFont typeface="Arial" panose="020B0604020202020204" pitchFamily="34" charset="0"/>
              <a:buChar char="•"/>
            </a:pPr>
            <a:r>
              <a:rPr lang="fr-CH" dirty="0" smtClean="0"/>
              <a:t>Pas </a:t>
            </a:r>
            <a:r>
              <a:rPr lang="fr-CH" dirty="0" smtClean="0"/>
              <a:t>de transfert de titres de la FPS vers les HES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H" dirty="0" smtClean="0"/>
              <a:t>La dynamique de la tertiarisation semble plus profiter aux HES qu’à la FPS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H" dirty="0"/>
              <a:t>Renforcement de la maturité </a:t>
            </a:r>
            <a:r>
              <a:rPr lang="fr-CH" dirty="0" smtClean="0"/>
              <a:t>professionnelle</a:t>
            </a:r>
          </a:p>
          <a:p>
            <a:pPr marL="0" indent="0"/>
            <a:r>
              <a:rPr lang="fr-CH" dirty="0" smtClean="0"/>
              <a:t> </a:t>
            </a:r>
          </a:p>
          <a:p>
            <a:pPr marL="0" indent="0"/>
            <a:endParaRPr lang="fr-CH" dirty="0"/>
          </a:p>
          <a:p>
            <a:pPr marL="0" indent="0"/>
            <a:r>
              <a:rPr lang="fr-CH" dirty="0" smtClean="0"/>
              <a:t>=&gt; Importance d’un positionnement clair de la FPS au niveau tertiaire 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C3711A2-640D-48B6-9144-4D7C7D15A302}" type="slidenum">
              <a:rPr lang="fr-CH" noProof="0" smtClean="0"/>
              <a:pPr>
                <a:defRPr/>
              </a:pPr>
              <a:t>19</a:t>
            </a:fld>
            <a:endParaRPr lang="fr-CH" noProof="0"/>
          </a:p>
        </p:txBody>
      </p:sp>
    </p:spTree>
    <p:extLst>
      <p:ext uri="{BB962C8B-B14F-4D97-AF65-F5344CB8AC3E}">
        <p14:creationId xmlns:p14="http://schemas.microsoft.com/office/powerpoint/2010/main" val="180071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99592" y="500042"/>
            <a:ext cx="7958658" cy="714379"/>
          </a:xfrm>
        </p:spPr>
        <p:txBody>
          <a:bodyPr/>
          <a:lstStyle/>
          <a:p>
            <a:r>
              <a:rPr lang="fr-CH" dirty="0" smtClean="0"/>
              <a:t>Système éducatif suisse</a:t>
            </a:r>
            <a:endParaRPr lang="fr-CH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sz="quarter" idx="12"/>
          </p:nvPr>
        </p:nvPicPr>
        <p:blipFill>
          <a:blip r:embed="rId3"/>
          <a:stretch>
            <a:fillRect/>
          </a:stretch>
        </p:blipFill>
        <p:spPr>
          <a:xfrm>
            <a:off x="553900" y="1214421"/>
            <a:ext cx="8293196" cy="5582197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DBE2A496-4B5D-485F-BE34-FC891CEAD7EF}" type="slidenum">
              <a:rPr lang="de-CH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de-CH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99592" y="1340768"/>
            <a:ext cx="2880320" cy="16561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5198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H" dirty="0" smtClean="0"/>
              <a:t>Autres défis ?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2"/>
          </p:nvPr>
        </p:nvSpPr>
        <p:spPr>
          <a:xfrm>
            <a:off x="1214414" y="1214421"/>
            <a:ext cx="7215187" cy="185738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r-CH" dirty="0" smtClean="0"/>
              <a:t>Mobilité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H" dirty="0" smtClean="0"/>
              <a:t>Numérisation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H" dirty="0" smtClean="0"/>
              <a:t>Financement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H" dirty="0" smtClean="0"/>
              <a:t>Image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H" dirty="0" smtClean="0"/>
              <a:t>Perméabilité du système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H" dirty="0" smtClean="0"/>
              <a:t>… </a:t>
            </a:r>
          </a:p>
          <a:p>
            <a:pPr>
              <a:buFont typeface="Arial" panose="020B0604020202020204" pitchFamily="34" charset="0"/>
              <a:buChar char="•"/>
            </a:pPr>
            <a:endParaRPr lang="de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C3711A2-640D-48B6-9144-4D7C7D15A302}" type="slidenum">
              <a:rPr lang="fr-CH" noProof="0" smtClean="0"/>
              <a:pPr>
                <a:defRPr/>
              </a:pPr>
              <a:t>20</a:t>
            </a:fld>
            <a:endParaRPr lang="fr-CH" noProof="0"/>
          </a:p>
        </p:txBody>
      </p:sp>
    </p:spTree>
    <p:extLst>
      <p:ext uri="{BB962C8B-B14F-4D97-AF65-F5344CB8AC3E}">
        <p14:creationId xmlns:p14="http://schemas.microsoft.com/office/powerpoint/2010/main" val="27027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H" dirty="0"/>
              <a:t>Renforcement de la FPS</a:t>
            </a:r>
            <a:endParaRPr lang="de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2"/>
          </p:nvPr>
        </p:nvSpPr>
        <p:spPr>
          <a:xfrm>
            <a:off x="1214414" y="1214421"/>
            <a:ext cx="7215187" cy="185738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r-CH" dirty="0" smtClean="0"/>
              <a:t>Introduction de subventions pour cours préparatoires aux examens fédéraux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H" dirty="0" smtClean="0"/>
              <a:t>CNC formation professionnelle (suppléments aux diplômes)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Dénomination anglaise des titres de la formation </a:t>
            </a:r>
            <a:r>
              <a:rPr lang="fr-FR" dirty="0" smtClean="0"/>
              <a:t>professionnelle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Perméabilité entre </a:t>
            </a:r>
            <a:r>
              <a:rPr lang="fr-FR"/>
              <a:t>la </a:t>
            </a:r>
            <a:r>
              <a:rPr lang="fr-FR" smtClean="0"/>
              <a:t>FPS et </a:t>
            </a:r>
            <a:r>
              <a:rPr lang="fr-FR" dirty="0"/>
              <a:t>les </a:t>
            </a:r>
            <a:r>
              <a:rPr lang="fr-FR" dirty="0" smtClean="0"/>
              <a:t>HES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 smtClean="0"/>
              <a:t>Marketing de la FPS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P</a:t>
            </a:r>
            <a:r>
              <a:rPr lang="fr-FR" dirty="0" smtClean="0"/>
              <a:t>rojets Formation professionnelle 2030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C3711A2-640D-48B6-9144-4D7C7D15A302}" type="slidenum">
              <a:rPr lang="fr-CH" noProof="0" smtClean="0"/>
              <a:pPr>
                <a:defRPr/>
              </a:pPr>
              <a:t>21</a:t>
            </a:fld>
            <a:endParaRPr lang="fr-CH" noProof="0"/>
          </a:p>
        </p:txBody>
      </p:sp>
    </p:spTree>
    <p:extLst>
      <p:ext uri="{BB962C8B-B14F-4D97-AF65-F5344CB8AC3E}">
        <p14:creationId xmlns:p14="http://schemas.microsoft.com/office/powerpoint/2010/main" val="305609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14414" y="500042"/>
            <a:ext cx="7750074" cy="714379"/>
          </a:xfrm>
        </p:spPr>
        <p:txBody>
          <a:bodyPr/>
          <a:lstStyle/>
          <a:p>
            <a:r>
              <a:rPr lang="fr-CH" dirty="0" smtClean="0"/>
              <a:t>Subventions pour cours préparatoires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2"/>
          </p:nvPr>
        </p:nvSpPr>
        <p:spPr>
          <a:xfrm>
            <a:off x="1214414" y="1214421"/>
            <a:ext cx="7215187" cy="185738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r-CH" dirty="0" smtClean="0"/>
              <a:t>Introduction en janvier 2018 de subventions pour cours préparatoires aux examens fédéraux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H" dirty="0" smtClean="0"/>
              <a:t>Prise en charge de 50% des frais de cours préparatoires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Montant maximal de la subvention:</a:t>
            </a:r>
          </a:p>
          <a:p>
            <a:pPr marL="0" indent="0"/>
            <a:r>
              <a:rPr lang="fr-FR" dirty="0"/>
              <a:t>	- </a:t>
            </a:r>
            <a:r>
              <a:rPr lang="fr-FR" dirty="0" smtClean="0"/>
              <a:t>CHF 9’500 pour </a:t>
            </a:r>
            <a:r>
              <a:rPr lang="fr-FR" dirty="0"/>
              <a:t>un brevet fédéral</a:t>
            </a:r>
          </a:p>
          <a:p>
            <a:pPr marL="0" indent="0"/>
            <a:r>
              <a:rPr lang="fr-FR" dirty="0" smtClean="0"/>
              <a:t>	- CHF10’500 pour </a:t>
            </a:r>
            <a:r>
              <a:rPr lang="fr-FR" dirty="0"/>
              <a:t>un diplôme </a:t>
            </a:r>
            <a:r>
              <a:rPr lang="fr-FR" dirty="0" smtClean="0"/>
              <a:t>fédéral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 smtClean="0"/>
              <a:t>Conditions: </a:t>
            </a:r>
          </a:p>
          <a:p>
            <a:pPr marL="0" lvl="1" indent="0"/>
            <a:r>
              <a:rPr lang="fr-FR" dirty="0"/>
              <a:t>	</a:t>
            </a:r>
            <a:r>
              <a:rPr lang="fr-FR" dirty="0" smtClean="0"/>
              <a:t>- se présenter à l’examen</a:t>
            </a:r>
          </a:p>
          <a:p>
            <a:pPr marL="0" lvl="1" indent="0"/>
            <a:r>
              <a:rPr lang="fr-FR" dirty="0"/>
              <a:t>	</a:t>
            </a:r>
            <a:r>
              <a:rPr lang="fr-FR" dirty="0" smtClean="0"/>
              <a:t>- être domicilié en Suisse </a:t>
            </a:r>
            <a:endParaRPr lang="fr-FR" dirty="0"/>
          </a:p>
          <a:p>
            <a:pPr>
              <a:buFont typeface="Arial" panose="020B0604020202020204" pitchFamily="34" charset="0"/>
              <a:buChar char="•"/>
            </a:pP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C3711A2-640D-48B6-9144-4D7C7D15A302}" type="slidenum">
              <a:rPr lang="fr-CH" noProof="0" smtClean="0"/>
              <a:pPr>
                <a:defRPr/>
              </a:pPr>
              <a:t>22</a:t>
            </a:fld>
            <a:endParaRPr lang="fr-CH" noProof="0"/>
          </a:p>
        </p:txBody>
      </p:sp>
    </p:spTree>
    <p:extLst>
      <p:ext uri="{BB962C8B-B14F-4D97-AF65-F5344CB8AC3E}">
        <p14:creationId xmlns:p14="http://schemas.microsoft.com/office/powerpoint/2010/main" val="963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14413" y="500042"/>
            <a:ext cx="7215187" cy="714379"/>
          </a:xfrm>
        </p:spPr>
        <p:txBody>
          <a:bodyPr/>
          <a:lstStyle/>
          <a:p>
            <a:r>
              <a:rPr lang="de-CH" dirty="0" smtClean="0"/>
              <a:t>CNC </a:t>
            </a:r>
            <a:r>
              <a:rPr lang="fr-CH" dirty="0" smtClean="0"/>
              <a:t>et suppléments aux diplômes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2"/>
          </p:nvPr>
        </p:nvSpPr>
        <p:spPr>
          <a:xfrm>
            <a:off x="1214413" y="1214421"/>
            <a:ext cx="7215187" cy="185738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Le cadre national des certifications (CNC) permet la comparaison des titres professionnels avec les  diplômes </a:t>
            </a:r>
            <a:r>
              <a:rPr lang="fr-FR" dirty="0" smtClean="0"/>
              <a:t>d’autres pays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 smtClean="0"/>
              <a:t>Améliore </a:t>
            </a:r>
            <a:r>
              <a:rPr lang="fr-FR" dirty="0"/>
              <a:t>la comparabilité des diplômes suisses en </a:t>
            </a:r>
            <a:r>
              <a:rPr lang="fr-FR" dirty="0" smtClean="0"/>
              <a:t>Europe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 smtClean="0"/>
              <a:t>Huit </a:t>
            </a:r>
            <a:r>
              <a:rPr lang="fr-FR" dirty="0"/>
              <a:t>niveaux ont été définis pour classer tous les diplômes </a:t>
            </a:r>
            <a:r>
              <a:rPr lang="fr-FR" dirty="0" smtClean="0"/>
              <a:t>de </a:t>
            </a:r>
            <a:r>
              <a:rPr lang="fr-FR" dirty="0"/>
              <a:t>la formation </a:t>
            </a:r>
            <a:r>
              <a:rPr lang="fr-FR" dirty="0" smtClean="0"/>
              <a:t>professionnelle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 smtClean="0"/>
              <a:t>Le </a:t>
            </a:r>
            <a:r>
              <a:rPr lang="fr-FR" dirty="0"/>
              <a:t>cadre européen des certifications (CEC) constitue l’instrument de référence pour l’ensemble des pays européens et facilite la comparaison entre les diplômes suisses et les diplômes des autres </a:t>
            </a:r>
            <a:r>
              <a:rPr lang="fr-FR" dirty="0" smtClean="0"/>
              <a:t>pays</a:t>
            </a:r>
            <a:endParaRPr lang="de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C3711A2-640D-48B6-9144-4D7C7D15A302}" type="slidenum">
              <a:rPr lang="fr-CH" noProof="0" smtClean="0"/>
              <a:pPr>
                <a:defRPr/>
              </a:pPr>
              <a:t>23</a:t>
            </a:fld>
            <a:endParaRPr lang="fr-CH" noProof="0"/>
          </a:p>
        </p:txBody>
      </p:sp>
    </p:spTree>
    <p:extLst>
      <p:ext uri="{BB962C8B-B14F-4D97-AF65-F5344CB8AC3E}">
        <p14:creationId xmlns:p14="http://schemas.microsoft.com/office/powerpoint/2010/main" val="365684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H" dirty="0" smtClean="0"/>
              <a:t>Titres en anglais</a:t>
            </a:r>
            <a:endParaRPr lang="fr-CH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418" y="1121402"/>
            <a:ext cx="4824536" cy="5736598"/>
          </a:xfr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C3711A2-640D-48B6-9144-4D7C7D15A302}" type="slidenum">
              <a:rPr lang="fr-CH" noProof="0" smtClean="0"/>
              <a:pPr>
                <a:defRPr/>
              </a:pPr>
              <a:t>24</a:t>
            </a:fld>
            <a:endParaRPr lang="fr-CH" noProof="0"/>
          </a:p>
        </p:txBody>
      </p:sp>
    </p:spTree>
    <p:extLst>
      <p:ext uri="{BB962C8B-B14F-4D97-AF65-F5344CB8AC3E}">
        <p14:creationId xmlns:p14="http://schemas.microsoft.com/office/powerpoint/2010/main" val="401189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14414" y="500042"/>
            <a:ext cx="7390034" cy="714379"/>
          </a:xfrm>
        </p:spPr>
        <p:txBody>
          <a:bodyPr/>
          <a:lstStyle/>
          <a:p>
            <a:r>
              <a:rPr lang="fr-FR" dirty="0"/>
              <a:t>Perméabilité entre la </a:t>
            </a:r>
            <a:r>
              <a:rPr lang="fr-FR" dirty="0" smtClean="0"/>
              <a:t>FPS </a:t>
            </a:r>
            <a:r>
              <a:rPr lang="fr-FR" dirty="0"/>
              <a:t>et les HES</a:t>
            </a:r>
            <a:br>
              <a:rPr lang="fr-FR" dirty="0"/>
            </a:br>
            <a:endParaRPr lang="de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2"/>
          </p:nvPr>
        </p:nvSpPr>
        <p:spPr>
          <a:xfrm>
            <a:off x="1214414" y="1214421"/>
            <a:ext cx="7462042" cy="185738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r-FR" dirty="0" smtClean="0"/>
              <a:t>Décisions relevant </a:t>
            </a:r>
            <a:r>
              <a:rPr lang="fr-FR" dirty="0"/>
              <a:t>de la compétence de chacune des </a:t>
            </a:r>
            <a:r>
              <a:rPr lang="fr-FR" dirty="0" smtClean="0"/>
              <a:t>HES</a:t>
            </a:r>
            <a:endParaRPr lang="fr-FR" dirty="0"/>
          </a:p>
          <a:p>
            <a:pPr>
              <a:buFont typeface="Arial" panose="020B0604020202020204" pitchFamily="34" charset="0"/>
              <a:buChar char="•"/>
            </a:pPr>
            <a:r>
              <a:rPr lang="fr-FR" dirty="0" smtClean="0"/>
              <a:t>Selon les recommandations actuelles:</a:t>
            </a:r>
          </a:p>
          <a:p>
            <a:pPr marL="400050" lvl="1" indent="0"/>
            <a:r>
              <a:rPr lang="fr-FR" dirty="0" smtClean="0"/>
              <a:t>- Les </a:t>
            </a:r>
            <a:r>
              <a:rPr lang="fr-FR" dirty="0"/>
              <a:t>titulaires </a:t>
            </a:r>
            <a:r>
              <a:rPr lang="fr-FR" dirty="0" smtClean="0"/>
              <a:t>d’un diplôme ES peuvent </a:t>
            </a:r>
            <a:r>
              <a:rPr lang="fr-FR" dirty="0"/>
              <a:t>être admis sans examen aux études de </a:t>
            </a:r>
            <a:r>
              <a:rPr lang="fr-FR" dirty="0" smtClean="0"/>
              <a:t>bachelor</a:t>
            </a:r>
          </a:p>
          <a:p>
            <a:pPr marL="400050" lvl="1" indent="0"/>
            <a:r>
              <a:rPr lang="fr-FR" dirty="0" smtClean="0"/>
              <a:t>- Les </a:t>
            </a:r>
            <a:r>
              <a:rPr lang="fr-FR" dirty="0"/>
              <a:t>titulaires </a:t>
            </a:r>
            <a:r>
              <a:rPr lang="fr-FR" dirty="0" smtClean="0"/>
              <a:t>d’un brevet ou diplôme fédéral peuvent </a:t>
            </a:r>
            <a:r>
              <a:rPr lang="fr-FR" dirty="0"/>
              <a:t>être admis aux études de bachelor à condition d’avoir réussi un </a:t>
            </a:r>
            <a:r>
              <a:rPr lang="fr-FR" dirty="0" smtClean="0"/>
              <a:t>examen</a:t>
            </a:r>
          </a:p>
          <a:p>
            <a:pPr marL="400050" lvl="1" indent="0"/>
            <a:r>
              <a:rPr lang="fr-FR" dirty="0" smtClean="0"/>
              <a:t>- Possibilité </a:t>
            </a:r>
            <a:r>
              <a:rPr lang="fr-FR" dirty="0" smtClean="0"/>
              <a:t>de faire valider jusqu’à 90 crédits ECTS</a:t>
            </a:r>
            <a:endParaRPr lang="de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C3711A2-640D-48B6-9144-4D7C7D15A302}" type="slidenum">
              <a:rPr lang="fr-CH" noProof="0" smtClean="0"/>
              <a:pPr>
                <a:defRPr/>
              </a:pPr>
              <a:t>25</a:t>
            </a:fld>
            <a:endParaRPr lang="fr-CH" noProof="0"/>
          </a:p>
        </p:txBody>
      </p:sp>
    </p:spTree>
    <p:extLst>
      <p:ext uri="{BB962C8B-B14F-4D97-AF65-F5344CB8AC3E}">
        <p14:creationId xmlns:p14="http://schemas.microsoft.com/office/powerpoint/2010/main" val="418475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14414" y="500042"/>
            <a:ext cx="6957986" cy="714379"/>
          </a:xfrm>
        </p:spPr>
        <p:txBody>
          <a:bodyPr/>
          <a:lstStyle/>
          <a:p>
            <a:r>
              <a:rPr lang="fr-CH" dirty="0"/>
              <a:t>Projets </a:t>
            </a:r>
            <a:r>
              <a:rPr lang="fr-CH" dirty="0" smtClean="0"/>
              <a:t>Formation professionnelle 2030</a:t>
            </a:r>
            <a:endParaRPr lang="de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2"/>
          </p:nvPr>
        </p:nvSpPr>
        <p:spPr>
          <a:xfrm>
            <a:off x="1214414" y="1772816"/>
            <a:ext cx="7215187" cy="185738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r-CH" dirty="0" smtClean="0"/>
              <a:t>Positionnement des écoles supérieures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 smtClean="0"/>
              <a:t>Prise </a:t>
            </a:r>
            <a:r>
              <a:rPr lang="fr-FR" dirty="0"/>
              <a:t>en compte des acquis dans la formation professionnelle </a:t>
            </a:r>
            <a:r>
              <a:rPr lang="fr-FR" dirty="0" smtClean="0"/>
              <a:t>supérieure: </a:t>
            </a:r>
            <a:r>
              <a:rPr lang="fr-FR" dirty="0"/>
              <a:t>filières de formation </a:t>
            </a:r>
            <a:r>
              <a:rPr lang="fr-FR" dirty="0" smtClean="0"/>
              <a:t>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Prise en compte des formes d’enseignement et d’apprentissage numériques dans la reconnaissance des filières de formation </a:t>
            </a:r>
            <a:endParaRPr lang="fr-FR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Accélération de la collaboration lors du développement des </a:t>
            </a:r>
            <a:r>
              <a:rPr lang="fr-FR" dirty="0" smtClean="0"/>
              <a:t>professions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CH" dirty="0">
                <a:hlinkClick r:id="rId2"/>
              </a:rPr>
              <a:t>https://</a:t>
            </a:r>
            <a:r>
              <a:rPr lang="de-CH" dirty="0" smtClean="0">
                <a:hlinkClick r:id="rId2"/>
              </a:rPr>
              <a:t>formationprofessionnelle2030.ch/fr/projets-2030</a:t>
            </a:r>
            <a:r>
              <a:rPr lang="de-CH" dirty="0" smtClean="0"/>
              <a:t> </a:t>
            </a:r>
            <a:endParaRPr lang="de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C3711A2-640D-48B6-9144-4D7C7D15A302}" type="slidenum">
              <a:rPr lang="fr-CH" noProof="0" smtClean="0"/>
              <a:pPr>
                <a:defRPr/>
              </a:pPr>
              <a:t>26</a:t>
            </a:fld>
            <a:endParaRPr lang="fr-CH" noProof="0"/>
          </a:p>
        </p:txBody>
      </p:sp>
    </p:spTree>
    <p:extLst>
      <p:ext uri="{BB962C8B-B14F-4D97-AF65-F5344CB8AC3E}">
        <p14:creationId xmlns:p14="http://schemas.microsoft.com/office/powerpoint/2010/main" val="73789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/>
          <p:cNvSpPr txBox="1"/>
          <p:nvPr/>
        </p:nvSpPr>
        <p:spPr>
          <a:xfrm>
            <a:off x="1691680" y="472316"/>
            <a:ext cx="201320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CH" sz="3200" b="1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51520" y="1196752"/>
            <a:ext cx="4323498" cy="3617339"/>
          </a:xfrm>
          <a:prstGeom prst="rect">
            <a:avLst/>
          </a:prstGeom>
        </p:spPr>
        <p:txBody>
          <a:bodyPr lIns="91424" tIns="45712" rIns="91424" bIns="45712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fr-CH" sz="4000" dirty="0" smtClean="0"/>
              <a:t>Merci de votre attention!</a:t>
            </a:r>
            <a:endParaRPr lang="fr-CH" sz="4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989" y="188640"/>
            <a:ext cx="4492011" cy="642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4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H" dirty="0"/>
              <a:t>La formation professionnelle supérieure (FPS)</a:t>
            </a:r>
            <a:endParaRPr lang="de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2"/>
          </p:nvPr>
        </p:nvSpPr>
        <p:spPr>
          <a:xfrm>
            <a:off x="1214414" y="1700808"/>
            <a:ext cx="7318026" cy="185738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E</a:t>
            </a:r>
            <a:r>
              <a:rPr lang="fr-FR" dirty="0" smtClean="0"/>
              <a:t>xamens </a:t>
            </a:r>
            <a:r>
              <a:rPr lang="fr-FR" dirty="0"/>
              <a:t>fédéraux (examens professionnels et examens professionnels </a:t>
            </a:r>
            <a:r>
              <a:rPr lang="fr-FR" dirty="0" smtClean="0"/>
              <a:t>supérieurs)</a:t>
            </a:r>
          </a:p>
          <a:p>
            <a:pPr marL="0" lvl="2" indent="0"/>
            <a:r>
              <a:rPr lang="fr-FR" dirty="0" smtClean="0"/>
              <a:t>	- 274 examens professionnels (brevets)</a:t>
            </a:r>
          </a:p>
          <a:p>
            <a:pPr marL="0" lvl="2" indent="0"/>
            <a:r>
              <a:rPr lang="fr-FR" dirty="0" smtClean="0"/>
              <a:t>	- 174 examens professionnels supérieurs (diplômes)</a:t>
            </a:r>
          </a:p>
          <a:p>
            <a:pPr marL="1371600" lvl="3" indent="0"/>
            <a:endParaRPr lang="fr-FR" dirty="0"/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F</a:t>
            </a:r>
            <a:r>
              <a:rPr lang="fr-FR" dirty="0" smtClean="0"/>
              <a:t>ilières </a:t>
            </a:r>
            <a:r>
              <a:rPr lang="fr-FR" dirty="0"/>
              <a:t>de formation des écoles supérieures (</a:t>
            </a:r>
            <a:r>
              <a:rPr lang="fr-FR" dirty="0" smtClean="0"/>
              <a:t>ES)</a:t>
            </a:r>
          </a:p>
          <a:p>
            <a:pPr marL="0" indent="0"/>
            <a:r>
              <a:rPr lang="fr-FR" dirty="0" smtClean="0"/>
              <a:t>	- 450 filières de formation</a:t>
            </a:r>
          </a:p>
          <a:p>
            <a:pPr marL="0" indent="0"/>
            <a:endParaRPr lang="fr-FR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fr-FR" dirty="0" smtClean="0"/>
              <a:t>26’527 diplômé(e)s en 2018: </a:t>
            </a:r>
          </a:p>
          <a:p>
            <a:pPr marL="0" indent="0"/>
            <a:r>
              <a:rPr lang="fr-FR" dirty="0"/>
              <a:t>	</a:t>
            </a:r>
            <a:r>
              <a:rPr lang="de-CH" dirty="0" smtClean="0"/>
              <a:t>- 9’112 </a:t>
            </a:r>
            <a:r>
              <a:rPr lang="fr-CH" dirty="0" smtClean="0"/>
              <a:t>diplômes</a:t>
            </a:r>
            <a:r>
              <a:rPr lang="de-CH" dirty="0" smtClean="0"/>
              <a:t> </a:t>
            </a:r>
            <a:r>
              <a:rPr lang="fr-CH" dirty="0" smtClean="0"/>
              <a:t>d’écoles</a:t>
            </a:r>
            <a:r>
              <a:rPr lang="de-CH" dirty="0" smtClean="0"/>
              <a:t> </a:t>
            </a:r>
            <a:r>
              <a:rPr lang="fr-CH" dirty="0" smtClean="0"/>
              <a:t>supérieures</a:t>
            </a:r>
            <a:r>
              <a:rPr lang="de-CH" dirty="0" smtClean="0"/>
              <a:t>  </a:t>
            </a:r>
            <a:endParaRPr lang="fr-FR" dirty="0" smtClean="0"/>
          </a:p>
          <a:p>
            <a:pPr marL="0" indent="0"/>
            <a:r>
              <a:rPr lang="fr-FR" dirty="0" smtClean="0"/>
              <a:t>	</a:t>
            </a:r>
            <a:r>
              <a:rPr lang="de-CH" dirty="0" smtClean="0"/>
              <a:t>- 14’575 </a:t>
            </a:r>
            <a:r>
              <a:rPr lang="fr-CH" dirty="0" smtClean="0"/>
              <a:t>brevets fédéraux</a:t>
            </a:r>
            <a:r>
              <a:rPr lang="de-CH" dirty="0" smtClean="0"/>
              <a:t>	</a:t>
            </a:r>
          </a:p>
          <a:p>
            <a:pPr marL="0" indent="0"/>
            <a:r>
              <a:rPr lang="de-CH" dirty="0"/>
              <a:t>	</a:t>
            </a:r>
            <a:r>
              <a:rPr lang="de-CH" dirty="0" smtClean="0"/>
              <a:t>- 2’840 </a:t>
            </a:r>
            <a:r>
              <a:rPr lang="fr-CH" dirty="0" smtClean="0"/>
              <a:t>diplômes fédéraux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C3711A2-640D-48B6-9144-4D7C7D15A302}" type="slidenum">
              <a:rPr lang="fr-CH" noProof="0" smtClean="0"/>
              <a:pPr>
                <a:defRPr/>
              </a:pPr>
              <a:t>3</a:t>
            </a:fld>
            <a:endParaRPr lang="fr-CH" noProof="0"/>
          </a:p>
        </p:txBody>
      </p:sp>
    </p:spTree>
    <p:extLst>
      <p:ext uri="{BB962C8B-B14F-4D97-AF65-F5344CB8AC3E}">
        <p14:creationId xmlns:p14="http://schemas.microsoft.com/office/powerpoint/2010/main" val="17139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14414" y="500042"/>
            <a:ext cx="7643836" cy="714379"/>
          </a:xfrm>
        </p:spPr>
        <p:txBody>
          <a:bodyPr/>
          <a:lstStyle/>
          <a:p>
            <a:r>
              <a:rPr lang="fr-CH" dirty="0"/>
              <a:t>Les 10 examens professionnels les plus souvent accomplis en </a:t>
            </a:r>
            <a:r>
              <a:rPr lang="fr-CH" dirty="0" smtClean="0"/>
              <a:t>2017</a:t>
            </a:r>
            <a:r>
              <a:rPr lang="fr-CH" sz="4000" dirty="0" smtClean="0"/>
              <a:t> </a:t>
            </a:r>
            <a:endParaRPr lang="de-CH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414" y="1988840"/>
            <a:ext cx="6992693" cy="4226223"/>
          </a:xfr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C3711A2-640D-48B6-9144-4D7C7D15A302}" type="slidenum">
              <a:rPr lang="fr-CH" noProof="0" smtClean="0"/>
              <a:pPr>
                <a:defRPr/>
              </a:pPr>
              <a:t>4</a:t>
            </a:fld>
            <a:endParaRPr lang="fr-CH" noProof="0"/>
          </a:p>
        </p:txBody>
      </p:sp>
    </p:spTree>
    <p:extLst>
      <p:ext uri="{BB962C8B-B14F-4D97-AF65-F5344CB8AC3E}">
        <p14:creationId xmlns:p14="http://schemas.microsoft.com/office/powerpoint/2010/main" val="99508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14413" y="500042"/>
            <a:ext cx="7822083" cy="1566224"/>
          </a:xfrm>
        </p:spPr>
        <p:txBody>
          <a:bodyPr/>
          <a:lstStyle/>
          <a:p>
            <a:r>
              <a:rPr lang="fr-CH" dirty="0"/>
              <a:t>Les 10 examens </a:t>
            </a:r>
            <a:r>
              <a:rPr lang="fr-CH" dirty="0" smtClean="0"/>
              <a:t>professionnels supérieurs </a:t>
            </a:r>
            <a:r>
              <a:rPr lang="fr-CH" dirty="0"/>
              <a:t>les plus souvent accomplis en </a:t>
            </a:r>
            <a:r>
              <a:rPr lang="fr-CH" dirty="0" smtClean="0"/>
              <a:t>2017</a:t>
            </a:r>
            <a:r>
              <a:rPr lang="fr-CH" sz="4000" dirty="0" smtClean="0"/>
              <a:t> </a:t>
            </a:r>
            <a:endParaRPr lang="de-CH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413" y="2204864"/>
            <a:ext cx="6645262" cy="4010199"/>
          </a:xfr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C3711A2-640D-48B6-9144-4D7C7D15A302}" type="slidenum">
              <a:rPr lang="fr-CH" noProof="0" smtClean="0"/>
              <a:pPr>
                <a:defRPr/>
              </a:pPr>
              <a:t>5</a:t>
            </a:fld>
            <a:endParaRPr lang="fr-CH" noProof="0"/>
          </a:p>
        </p:txBody>
      </p:sp>
    </p:spTree>
    <p:extLst>
      <p:ext uri="{BB962C8B-B14F-4D97-AF65-F5344CB8AC3E}">
        <p14:creationId xmlns:p14="http://schemas.microsoft.com/office/powerpoint/2010/main" val="371668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14413" y="500042"/>
            <a:ext cx="7215187" cy="714379"/>
          </a:xfrm>
        </p:spPr>
        <p:txBody>
          <a:bodyPr/>
          <a:lstStyle/>
          <a:p>
            <a:r>
              <a:rPr lang="fr-CH" dirty="0"/>
              <a:t>Les 10 </a:t>
            </a:r>
            <a:r>
              <a:rPr lang="fr-CH" dirty="0" smtClean="0"/>
              <a:t>filières de formation ES les </a:t>
            </a:r>
            <a:r>
              <a:rPr lang="fr-CH" dirty="0"/>
              <a:t>plus souvent </a:t>
            </a:r>
            <a:r>
              <a:rPr lang="fr-CH" dirty="0" smtClean="0"/>
              <a:t>accomplies </a:t>
            </a:r>
            <a:r>
              <a:rPr lang="fr-CH" dirty="0"/>
              <a:t>en 2017</a:t>
            </a:r>
            <a:r>
              <a:rPr lang="fr-CH" sz="4000" dirty="0"/>
              <a:t> </a:t>
            </a:r>
            <a:endParaRPr lang="de-CH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412" y="1883953"/>
            <a:ext cx="6597947" cy="4331110"/>
          </a:xfr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C3711A2-640D-48B6-9144-4D7C7D15A302}" type="slidenum">
              <a:rPr lang="fr-CH" noProof="0" smtClean="0"/>
              <a:pPr>
                <a:defRPr/>
              </a:pPr>
              <a:t>6</a:t>
            </a:fld>
            <a:endParaRPr lang="fr-CH" noProof="0"/>
          </a:p>
        </p:txBody>
      </p:sp>
    </p:spTree>
    <p:extLst>
      <p:ext uri="{BB962C8B-B14F-4D97-AF65-F5344CB8AC3E}">
        <p14:creationId xmlns:p14="http://schemas.microsoft.com/office/powerpoint/2010/main" val="147056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H" dirty="0" smtClean="0"/>
              <a:t>La FPS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2"/>
          </p:nvPr>
        </p:nvSpPr>
        <p:spPr>
          <a:xfrm>
            <a:off x="1214414" y="1214421"/>
            <a:ext cx="7462042" cy="4514255"/>
          </a:xfrm>
          <a:prstGeom prst="rect">
            <a:avLst/>
          </a:prstGeo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La formation professionnelle supérieure vise à transmettre et à faire acquérir, au niveau tertiaire, les qualifications indispensables à l’exercice d’une activité professionnelle complexe ou impliquant des </a:t>
            </a:r>
            <a:r>
              <a:rPr lang="fr-FR" dirty="0" smtClean="0"/>
              <a:t>responsabilités élevées </a:t>
            </a:r>
            <a:r>
              <a:rPr lang="da-DK" dirty="0"/>
              <a:t>(LFPr</a:t>
            </a:r>
            <a:r>
              <a:rPr lang="da-DK" dirty="0" smtClean="0"/>
              <a:t>, </a:t>
            </a:r>
            <a:r>
              <a:rPr lang="da-DK" dirty="0"/>
              <a:t>art. 26, al. 1</a:t>
            </a:r>
            <a:r>
              <a:rPr lang="da-DK" dirty="0" smtClean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Conditions d’admission: CFC + expérience </a:t>
            </a:r>
            <a:r>
              <a:rPr lang="fr-FR" dirty="0" smtClean="0"/>
              <a:t>professionnelle</a:t>
            </a:r>
            <a:endParaRPr lang="da-DK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A</a:t>
            </a:r>
            <a:r>
              <a:rPr lang="fr-FR" dirty="0" smtClean="0"/>
              <a:t>xée </a:t>
            </a:r>
            <a:r>
              <a:rPr lang="fr-FR" dirty="0"/>
              <a:t>sur l’acquisition de compétences </a:t>
            </a:r>
            <a:endParaRPr lang="fr-FR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P</a:t>
            </a:r>
            <a:r>
              <a:rPr lang="fr-FR" dirty="0" smtClean="0"/>
              <a:t>rise </a:t>
            </a:r>
            <a:r>
              <a:rPr lang="fr-FR" dirty="0"/>
              <a:t>en compte des besoins du marché du </a:t>
            </a:r>
            <a:r>
              <a:rPr lang="fr-FR" dirty="0" smtClean="0"/>
              <a:t>travail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E</a:t>
            </a:r>
            <a:r>
              <a:rPr lang="fr-FR" dirty="0" smtClean="0"/>
              <a:t>ncourage </a:t>
            </a:r>
            <a:r>
              <a:rPr lang="fr-FR" dirty="0"/>
              <a:t>l’apprentissage basé sur la </a:t>
            </a:r>
            <a:r>
              <a:rPr lang="fr-FR" dirty="0" smtClean="0"/>
              <a:t>pratique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R</a:t>
            </a:r>
            <a:r>
              <a:rPr lang="fr-FR" dirty="0" smtClean="0"/>
              <a:t>ythme </a:t>
            </a:r>
            <a:r>
              <a:rPr lang="fr-FR" dirty="0"/>
              <a:t>d’innovation </a:t>
            </a:r>
            <a:r>
              <a:rPr lang="fr-FR" dirty="0" smtClean="0"/>
              <a:t>élevé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 smtClean="0"/>
              <a:t>Titres très </a:t>
            </a:r>
            <a:r>
              <a:rPr lang="fr-FR" dirty="0"/>
              <a:t>demandés sur le marché du </a:t>
            </a:r>
            <a:r>
              <a:rPr lang="fr-FR" dirty="0" smtClean="0"/>
              <a:t>travail</a:t>
            </a:r>
          </a:p>
          <a:p>
            <a:pPr marL="0" indent="0"/>
            <a:endParaRPr lang="de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C3711A2-640D-48B6-9144-4D7C7D15A302}" type="slidenum">
              <a:rPr lang="fr-CH" noProof="0" smtClean="0"/>
              <a:pPr>
                <a:defRPr/>
              </a:pPr>
              <a:t>7</a:t>
            </a:fld>
            <a:endParaRPr lang="fr-CH" noProof="0"/>
          </a:p>
        </p:txBody>
      </p:sp>
    </p:spTree>
    <p:extLst>
      <p:ext uri="{BB962C8B-B14F-4D97-AF65-F5344CB8AC3E}">
        <p14:creationId xmlns:p14="http://schemas.microsoft.com/office/powerpoint/2010/main" val="24985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14414" y="500042"/>
            <a:ext cx="7750074" cy="714379"/>
          </a:xfrm>
        </p:spPr>
        <p:txBody>
          <a:bodyPr/>
          <a:lstStyle/>
          <a:p>
            <a:r>
              <a:rPr lang="fr-CH" dirty="0" smtClean="0"/>
              <a:t>La FPS</a:t>
            </a:r>
            <a:r>
              <a:rPr lang="fr-CH" i="1" dirty="0"/>
              <a:t/>
            </a:r>
            <a:br>
              <a:rPr lang="fr-CH" i="1" dirty="0"/>
            </a:br>
            <a:endParaRPr lang="de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2"/>
          </p:nvPr>
        </p:nvSpPr>
        <p:spPr>
          <a:xfrm>
            <a:off x="1214414" y="1214421"/>
            <a:ext cx="7215187" cy="464345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Ouvre d’excellentes perspectives de </a:t>
            </a:r>
            <a:r>
              <a:rPr lang="fr-FR" dirty="0" smtClean="0"/>
              <a:t>carrière</a:t>
            </a:r>
          </a:p>
          <a:p>
            <a:pPr>
              <a:buFont typeface="Arial" panose="020B0604020202020204" pitchFamily="34" charset="0"/>
              <a:buChar char="•"/>
            </a:pPr>
            <a:endParaRPr lang="fr-CH" dirty="0" smtClean="0"/>
          </a:p>
          <a:p>
            <a:pPr marL="0" indent="0"/>
            <a:r>
              <a:rPr lang="fr-CH" dirty="0"/>
              <a:t> </a:t>
            </a:r>
            <a:r>
              <a:rPr lang="fr-CH" dirty="0" smtClean="0"/>
              <a:t>  Salaires</a:t>
            </a:r>
            <a:r>
              <a:rPr lang="de-CH" dirty="0" smtClean="0"/>
              <a:t> (</a:t>
            </a:r>
            <a:r>
              <a:rPr lang="fr-CH" dirty="0" smtClean="0"/>
              <a:t>une année après l’obtention du titre)</a:t>
            </a:r>
          </a:p>
          <a:p>
            <a:pPr marL="0" indent="0"/>
            <a:endParaRPr lang="de-CH" dirty="0" smtClean="0"/>
          </a:p>
          <a:p>
            <a:pPr marL="0" indent="0"/>
            <a:endParaRPr lang="de-CH" dirty="0"/>
          </a:p>
          <a:p>
            <a:pPr marL="0" indent="0"/>
            <a:endParaRPr lang="de-CH" dirty="0" smtClean="0"/>
          </a:p>
          <a:p>
            <a:pPr marL="0" indent="0"/>
            <a:endParaRPr lang="de-CH" dirty="0"/>
          </a:p>
          <a:p>
            <a:pPr marL="0" indent="0"/>
            <a:r>
              <a:rPr lang="fr-CH" dirty="0" smtClean="0"/>
              <a:t>   Position de cadre </a:t>
            </a:r>
            <a:r>
              <a:rPr lang="de-CH" dirty="0"/>
              <a:t>(</a:t>
            </a:r>
            <a:r>
              <a:rPr lang="fr-CH" dirty="0"/>
              <a:t>une année après l’obtention du titre)</a:t>
            </a:r>
          </a:p>
          <a:p>
            <a:pPr marL="0" indent="0"/>
            <a:r>
              <a:rPr lang="fr-CH" dirty="0" smtClean="0"/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DBE2A496-4B5D-485F-BE34-FC891CEAD7EF}" type="slidenum">
              <a:rPr lang="de-CH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de-CH" dirty="0">
              <a:solidFill>
                <a:prstClr val="black"/>
              </a:solidFill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400894"/>
              </p:ext>
            </p:extLst>
          </p:nvPr>
        </p:nvGraphicFramePr>
        <p:xfrm>
          <a:off x="1547664" y="2510668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35722541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14118401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7418578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7099858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 smtClean="0"/>
                        <a:t>EP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 smtClean="0"/>
                        <a:t>EPS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 smtClean="0"/>
                        <a:t>ES</a:t>
                      </a:r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673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CH" dirty="0" smtClean="0"/>
                        <a:t>Avant FPS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 smtClean="0"/>
                        <a:t>5’800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 smtClean="0"/>
                        <a:t>7’100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 smtClean="0"/>
                        <a:t>4’700</a:t>
                      </a:r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3308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H" noProof="0" dirty="0" smtClean="0"/>
                        <a:t>Après</a:t>
                      </a:r>
                      <a:r>
                        <a:rPr lang="de-CH" dirty="0" smtClean="0"/>
                        <a:t> FPS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 smtClean="0"/>
                        <a:t>6’800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 smtClean="0"/>
                        <a:t>8’500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 smtClean="0"/>
                        <a:t>6’500</a:t>
                      </a:r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9422086"/>
                  </a:ext>
                </a:extLst>
              </a:tr>
            </a:tbl>
          </a:graphicData>
        </a:graphic>
      </p:graphicFrame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9910176"/>
              </p:ext>
            </p:extLst>
          </p:nvPr>
        </p:nvGraphicFramePr>
        <p:xfrm>
          <a:off x="1547664" y="4437112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88949363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152657345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63955648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5805749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 smtClean="0"/>
                        <a:t>EP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 smtClean="0"/>
                        <a:t>EPS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 smtClean="0"/>
                        <a:t>ES</a:t>
                      </a:r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2973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CH" dirty="0" smtClean="0"/>
                        <a:t>Avant FPS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 smtClean="0"/>
                        <a:t>29%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 smtClean="0"/>
                        <a:t>48%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 smtClean="0"/>
                        <a:t>14%</a:t>
                      </a:r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26324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H" noProof="0" dirty="0" smtClean="0"/>
                        <a:t>Après</a:t>
                      </a:r>
                      <a:r>
                        <a:rPr lang="de-CH" dirty="0" smtClean="0"/>
                        <a:t> FPS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 smtClean="0"/>
                        <a:t>44%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 smtClean="0"/>
                        <a:t>63%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 smtClean="0"/>
                        <a:t>33%</a:t>
                      </a:r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02095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885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H" dirty="0" smtClean="0"/>
              <a:t>Profil des examens fédéraux</a:t>
            </a:r>
            <a:endParaRPr lang="de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2"/>
          </p:nvPr>
        </p:nvSpPr>
        <p:spPr>
          <a:xfrm>
            <a:off x="1214414" y="1214421"/>
            <a:ext cx="7215187" cy="185738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r-FR" dirty="0" smtClean="0"/>
              <a:t>Durée de la formation: environ 2 ans (en cours d’emploi</a:t>
            </a:r>
            <a:r>
              <a:rPr lang="fr-FR" dirty="0" smtClean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 smtClean="0"/>
              <a:t>Minimum 2 ans d’expérience professionnelle </a:t>
            </a:r>
            <a:endParaRPr lang="fr-FR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fr-FR" dirty="0" smtClean="0"/>
              <a:t>Cours préparatoires non régulés par le SEFRI</a:t>
            </a:r>
            <a:endParaRPr lang="fr-FR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fr-FR" dirty="0" smtClean="0"/>
              <a:t>Les </a:t>
            </a:r>
            <a:r>
              <a:rPr lang="fr-FR" dirty="0"/>
              <a:t>examens professionnels visent une première spécialisation et un approfondissement des connaissances après la formation professionnelle </a:t>
            </a:r>
            <a:r>
              <a:rPr lang="fr-FR" dirty="0" smtClean="0"/>
              <a:t>initiale</a:t>
            </a:r>
            <a:endParaRPr lang="de-CH" dirty="0"/>
          </a:p>
          <a:p>
            <a:pPr>
              <a:buFont typeface="Arial" panose="020B0604020202020204" pitchFamily="34" charset="0"/>
              <a:buChar char="•"/>
            </a:pPr>
            <a:r>
              <a:rPr lang="fr-FR" dirty="0" smtClean="0"/>
              <a:t>Les </a:t>
            </a:r>
            <a:r>
              <a:rPr lang="fr-FR" dirty="0"/>
              <a:t>examens professionnels supérieurs permettent aux professionnels d’acquérir la qualification d’expert dans leur domaine d’activité et de se préparer à diriger une </a:t>
            </a:r>
            <a:r>
              <a:rPr lang="fr-FR" dirty="0" smtClean="0"/>
              <a:t>entreprise </a:t>
            </a:r>
            <a:endParaRPr lang="de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C3711A2-640D-48B6-9144-4D7C7D15A302}" type="slidenum">
              <a:rPr lang="fr-CH" noProof="0" smtClean="0"/>
              <a:pPr>
                <a:defRPr/>
              </a:pPr>
              <a:t>9</a:t>
            </a:fld>
            <a:endParaRPr lang="fr-CH" noProof="0"/>
          </a:p>
        </p:txBody>
      </p:sp>
    </p:spTree>
    <p:extLst>
      <p:ext uri="{BB962C8B-B14F-4D97-AF65-F5344CB8AC3E}">
        <p14:creationId xmlns:p14="http://schemas.microsoft.com/office/powerpoint/2010/main" val="255828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orschlag_Standardpräsentation_BBT_d">
  <a:themeElements>
    <a:clrScheme name="Deimos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>
        <a:spAutoFit/>
      </a:bodyPr>
      <a:lstStyle>
        <a:defPPr>
          <a:defRPr sz="3200" b="1"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Vorschlag_Standardpräsentation_BBT_d</Template>
  <TotalTime>0</TotalTime>
  <Words>1607</Words>
  <Application>Microsoft Office PowerPoint</Application>
  <PresentationFormat>Affichage à l'écran (4:3)</PresentationFormat>
  <Paragraphs>216</Paragraphs>
  <Slides>27</Slides>
  <Notes>16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0" baseType="lpstr">
      <vt:lpstr>Calibri</vt:lpstr>
      <vt:lpstr>Arial</vt:lpstr>
      <vt:lpstr>Vorschlag_Standardpräsentation_BBT_d</vt:lpstr>
      <vt:lpstr>Formation dans le domaine tertiaire:  Positionnement de la formation professionnelle supérieure</vt:lpstr>
      <vt:lpstr>Système éducatif suisse</vt:lpstr>
      <vt:lpstr>La formation professionnelle supérieure (FPS)</vt:lpstr>
      <vt:lpstr>Les 10 examens professionnels les plus souvent accomplis en 2017 </vt:lpstr>
      <vt:lpstr>Les 10 examens professionnels supérieurs les plus souvent accomplis en 2017 </vt:lpstr>
      <vt:lpstr>Les 10 filières de formation ES les plus souvent accomplies en 2017 </vt:lpstr>
      <vt:lpstr>La FPS</vt:lpstr>
      <vt:lpstr>La FPS </vt:lpstr>
      <vt:lpstr>Profil des examens fédéraux</vt:lpstr>
      <vt:lpstr>Profil des ES</vt:lpstr>
      <vt:lpstr>Profil des HES</vt:lpstr>
      <vt:lpstr>Paysage des HES</vt:lpstr>
      <vt:lpstr>Titres HES (2018)</vt:lpstr>
      <vt:lpstr>HES et FPS: Concurrence, complémentarité ?</vt:lpstr>
      <vt:lpstr>Evolution des titres HES</vt:lpstr>
      <vt:lpstr>Evolution des titres de la FPS</vt:lpstr>
      <vt:lpstr>HES et FPS: Concurrence, complémentarité ?</vt:lpstr>
      <vt:lpstr>Taux de diplômé(e)s de la FPS</vt:lpstr>
      <vt:lpstr>HES et FPS: Concurrence, complémentarité ?</vt:lpstr>
      <vt:lpstr>Autres défis ?</vt:lpstr>
      <vt:lpstr>Renforcement de la FPS</vt:lpstr>
      <vt:lpstr>Subventions pour cours préparatoires</vt:lpstr>
      <vt:lpstr>CNC et suppléments aux diplômes</vt:lpstr>
      <vt:lpstr>Titres en anglais</vt:lpstr>
      <vt:lpstr>Perméabilité entre la FPS et les HES </vt:lpstr>
      <vt:lpstr>Projets Formation professionnelle 2030</vt:lpstr>
      <vt:lpstr>Présentation PowerPoint</vt:lpstr>
    </vt:vector>
  </TitlesOfParts>
  <Company>EVD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der Präsentation Arial_52_fett</dc:title>
  <dc:creator>Désirée Kunze</dc:creator>
  <cp:lastModifiedBy>Ryan Scott SBFI</cp:lastModifiedBy>
  <cp:revision>145</cp:revision>
  <cp:lastPrinted>2019-11-26T19:38:36Z</cp:lastPrinted>
  <dcterms:created xsi:type="dcterms:W3CDTF">2009-07-29T09:47:09Z</dcterms:created>
  <dcterms:modified xsi:type="dcterms:W3CDTF">2019-11-27T12:58:11Z</dcterms:modified>
</cp:coreProperties>
</file>